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7" r:id="rId13"/>
    <p:sldId id="269" r:id="rId14"/>
    <p:sldId id="265" r:id="rId15"/>
    <p:sldId id="266" r:id="rId16"/>
  </p:sldIdLst>
  <p:sldSz cx="12192000" cy="6858000"/>
  <p:notesSz cx="12192000" cy="685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38200" y="230124"/>
            <a:ext cx="10515600" cy="847725"/>
          </a:xfrm>
          <a:custGeom>
            <a:avLst/>
            <a:gdLst/>
            <a:ahLst/>
            <a:cxnLst/>
            <a:rect l="l" t="t" r="r" b="b"/>
            <a:pathLst>
              <a:path w="10515600" h="847725">
                <a:moveTo>
                  <a:pt x="0" y="847343"/>
                </a:moveTo>
                <a:lnTo>
                  <a:pt x="10515600" y="847343"/>
                </a:lnTo>
                <a:lnTo>
                  <a:pt x="10515600" y="0"/>
                </a:lnTo>
                <a:lnTo>
                  <a:pt x="0" y="0"/>
                </a:lnTo>
                <a:lnTo>
                  <a:pt x="0" y="847343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38200" y="230124"/>
            <a:ext cx="10515600" cy="847725"/>
          </a:xfrm>
          <a:custGeom>
            <a:avLst/>
            <a:gdLst/>
            <a:ahLst/>
            <a:cxnLst/>
            <a:rect l="l" t="t" r="r" b="b"/>
            <a:pathLst>
              <a:path w="10515600" h="847725">
                <a:moveTo>
                  <a:pt x="0" y="847343"/>
                </a:moveTo>
                <a:lnTo>
                  <a:pt x="10515600" y="847343"/>
                </a:lnTo>
                <a:lnTo>
                  <a:pt x="10515600" y="0"/>
                </a:lnTo>
                <a:lnTo>
                  <a:pt x="0" y="0"/>
                </a:lnTo>
                <a:lnTo>
                  <a:pt x="0" y="847343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8200" y="310388"/>
            <a:ext cx="1051560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91616" y="1503425"/>
            <a:ext cx="10608767" cy="3492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7" Type="http://schemas.openxmlformats.org/officeDocument/2006/relationships/image" Target="../media/image7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2372" y="2093976"/>
            <a:ext cx="9069705" cy="4129405"/>
          </a:xfrm>
          <a:prstGeom prst="rect">
            <a:avLst/>
          </a:prstGeom>
          <a:solidFill>
            <a:srgbClr val="F8CAAC"/>
          </a:solidFill>
        </p:spPr>
        <p:txBody>
          <a:bodyPr vert="horz" wrap="square" lIns="0" tIns="110490" rIns="0" bIns="0" rtlCol="0">
            <a:spAutoFit/>
          </a:bodyPr>
          <a:lstStyle/>
          <a:p>
            <a:pPr algn="ctr">
              <a:lnSpc>
                <a:spcPts val="6155"/>
              </a:lnSpc>
              <a:spcBef>
                <a:spcPts val="870"/>
              </a:spcBef>
            </a:pPr>
            <a:r>
              <a:rPr sz="5400" spc="-315" dirty="0">
                <a:latin typeface="Arial" panose="020B0604020202020204"/>
                <a:cs typeface="Arial" panose="020B0604020202020204"/>
              </a:rPr>
              <a:t>Родительское</a:t>
            </a:r>
            <a:r>
              <a:rPr sz="5400" spc="-330" dirty="0">
                <a:latin typeface="Arial" panose="020B0604020202020204"/>
                <a:cs typeface="Arial" panose="020B0604020202020204"/>
              </a:rPr>
              <a:t> </a:t>
            </a:r>
            <a:r>
              <a:rPr sz="5400" spc="-265" dirty="0">
                <a:latin typeface="Arial" panose="020B0604020202020204"/>
                <a:cs typeface="Arial" panose="020B0604020202020204"/>
              </a:rPr>
              <a:t>собрание</a:t>
            </a:r>
            <a:endParaRPr sz="54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ts val="6155"/>
              </a:lnSpc>
            </a:pPr>
            <a:r>
              <a:rPr sz="5400" spc="-350" dirty="0">
                <a:latin typeface="Arial" panose="020B0604020202020204"/>
                <a:cs typeface="Arial" panose="020B0604020202020204"/>
              </a:rPr>
              <a:t>«ГИА-2020» </a:t>
            </a:r>
            <a:endParaRPr sz="5400" spc="-350" dirty="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ts val="6155"/>
              </a:lnSpc>
            </a:pPr>
            <a:endParaRPr sz="54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ts val="6155"/>
              </a:lnSpc>
            </a:pPr>
            <a:endParaRPr sz="5400">
              <a:latin typeface="Arial" panose="020B0604020202020204"/>
              <a:cs typeface="Arial" panose="020B0604020202020204"/>
            </a:endParaRPr>
          </a:p>
          <a:p>
            <a:pPr algn="r">
              <a:lnSpc>
                <a:spcPct val="100000"/>
              </a:lnSpc>
            </a:pPr>
            <a:r>
              <a:rPr lang="ru-RU" sz="2800">
                <a:latin typeface="Arial" panose="020B0604020202020204"/>
                <a:cs typeface="Arial" panose="020B0604020202020204"/>
              </a:rPr>
              <a:t>Зам. директора по УВР:</a:t>
            </a:r>
            <a:endParaRPr lang="ru-RU" sz="2800">
              <a:latin typeface="Arial" panose="020B0604020202020204"/>
              <a:cs typeface="Arial" panose="020B0604020202020204"/>
            </a:endParaRPr>
          </a:p>
          <a:p>
            <a:pPr algn="r">
              <a:lnSpc>
                <a:spcPct val="100000"/>
              </a:lnSpc>
            </a:pPr>
            <a:r>
              <a:rPr lang="ru-RU" sz="2800">
                <a:latin typeface="Arial" panose="020B0604020202020204"/>
                <a:cs typeface="Arial" panose="020B0604020202020204"/>
              </a:rPr>
              <a:t>Русанова С.А.</a:t>
            </a:r>
            <a:endParaRPr lang="ru-RU" sz="2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2245" y="450850"/>
            <a:ext cx="8598535" cy="4832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407795" algn="ctr">
              <a:lnSpc>
                <a:spcPts val="1765"/>
              </a:lnSpc>
              <a:spcBef>
                <a:spcPts val="120"/>
              </a:spcBef>
            </a:pPr>
            <a:r>
              <a:rPr lang="ru-RU" sz="1500" b="1">
                <a:latin typeface="Times New Roman" panose="02020603050405020304"/>
                <a:cs typeface="Times New Roman" panose="02020603050405020304"/>
              </a:rPr>
              <a:t>МУНИЦИПАЛЬНОЕ БЮДЖЕТНОЕ ОБРАЗОВАТЕЬНОЕ УЧРЕЖДЕНИЕ </a:t>
            </a:r>
            <a:endParaRPr lang="ru-RU" sz="1500" b="1">
              <a:latin typeface="Times New Roman" panose="02020603050405020304"/>
              <a:cs typeface="Times New Roman" panose="02020603050405020304"/>
            </a:endParaRPr>
          </a:p>
          <a:p>
            <a:pPr marL="1407795" algn="ctr">
              <a:lnSpc>
                <a:spcPts val="1765"/>
              </a:lnSpc>
              <a:spcBef>
                <a:spcPts val="120"/>
              </a:spcBef>
            </a:pPr>
            <a:r>
              <a:rPr lang="ru-RU" sz="1500" b="1">
                <a:latin typeface="Times New Roman" panose="02020603050405020304"/>
                <a:cs typeface="Times New Roman" panose="02020603050405020304"/>
              </a:rPr>
              <a:t>СУХОВСКАЯ СРЕДНЯЯ ОБЩЕОБРАЗОВАТЕЛЬНАЯ ШКОЛА</a:t>
            </a:r>
            <a:endParaRPr lang="ru-RU" sz="1500" b="1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95955" y="434340"/>
            <a:ext cx="8550275" cy="553720"/>
          </a:xfrm>
          <a:solidFill>
            <a:schemeClr val="tx2">
              <a:lumMod val="20000"/>
              <a:lumOff val="80000"/>
            </a:schemeClr>
          </a:solidFill>
        </p:spPr>
        <p:txBody>
          <a:bodyPr wrap="square"/>
          <a:p>
            <a:pPr algn="ctr"/>
            <a:r>
              <a:rPr lang="ru-RU" altLang="en-US"/>
              <a:t>Повторная аттестация</a:t>
            </a:r>
            <a:endParaRPr lang="ru-RU" alt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>
          <a:xfrm>
            <a:off x="1119505" y="982980"/>
            <a:ext cx="10626725" cy="5109210"/>
          </a:xfrm>
          <a:solidFill>
            <a:schemeClr val="accent6">
              <a:lumMod val="20000"/>
              <a:lumOff val="80000"/>
            </a:schemeClr>
          </a:solidFill>
        </p:spPr>
        <p:txBody>
          <a:bodyPr wrap="square"/>
          <a:p>
            <a:pPr marL="81280" indent="-28321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•"/>
            </a:pPr>
            <a:r>
              <a:rPr lang="en-US" altLang="x-none" sz="2000" dirty="0">
                <a:solidFill>
                  <a:srgbClr val="002060"/>
                </a:solidFill>
                <a:latin typeface="Gill Sans MT" panose="020B0502020104020203" pitchFamily="34" charset="0"/>
                <a:sym typeface="+mn-ea"/>
              </a:rPr>
              <a:t> </a:t>
            </a:r>
            <a:r>
              <a:rPr lang="en-US" altLang="x-none" sz="2400" dirty="0">
                <a:solidFill>
                  <a:srgbClr val="002060"/>
                </a:solidFill>
                <a:latin typeface="Gill Sans MT" panose="020B0502020104020203" pitchFamily="34" charset="0"/>
                <a:sym typeface="+mn-ea"/>
              </a:rPr>
              <a:t>Повторно к сдаче ГИА по соответствующему учебному предмету в текущем году по решению ГЭК допускаются следующие обучающиеся:</a:t>
            </a:r>
            <a:endParaRPr lang="en-US" altLang="x-none" sz="24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marL="81280" indent="-283210">
              <a:spcBef>
                <a:spcPts val="600"/>
              </a:spcBef>
              <a:buClr>
                <a:srgbClr val="240AE4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x-none" sz="2400" dirty="0">
                <a:solidFill>
                  <a:srgbClr val="002060"/>
                </a:solidFill>
                <a:latin typeface="Gill Sans MT" panose="020B0502020104020203" pitchFamily="34" charset="0"/>
                <a:sym typeface="+mn-ea"/>
              </a:rPr>
              <a:t>получившие на ГИА </a:t>
            </a:r>
            <a:r>
              <a:rPr lang="en-US" altLang="x-none" sz="2400" b="1" dirty="0">
                <a:solidFill>
                  <a:srgbClr val="FF0000"/>
                </a:solidFill>
                <a:latin typeface="Gill Sans MT" panose="020B0502020104020203" pitchFamily="34" charset="0"/>
                <a:sym typeface="+mn-ea"/>
              </a:rPr>
              <a:t>неудовлетворительный результат </a:t>
            </a:r>
            <a:r>
              <a:rPr lang="en-US" altLang="x-none" sz="2400" dirty="0">
                <a:solidFill>
                  <a:srgbClr val="002060"/>
                </a:solidFill>
                <a:latin typeface="Gill Sans MT" panose="020B0502020104020203" pitchFamily="34" charset="0"/>
                <a:sym typeface="+mn-ea"/>
              </a:rPr>
              <a:t>не более чем по двум учебным предметам (из числа обязательных и предметов по выбору)</a:t>
            </a:r>
            <a:r>
              <a:rPr lang="en-US" altLang="x-none" sz="2400" dirty="0">
                <a:latin typeface="Gill Sans MT" panose="020B0502020104020203" pitchFamily="34" charset="0"/>
                <a:sym typeface="+mn-ea"/>
              </a:rPr>
              <a:t>;</a:t>
            </a:r>
            <a:endParaRPr lang="en-US" altLang="x-none" sz="2400" dirty="0">
              <a:latin typeface="Gill Sans MT" panose="020B0502020104020203" pitchFamily="34" charset="0"/>
            </a:endParaRPr>
          </a:p>
          <a:p>
            <a:pPr marL="81280" indent="-283210">
              <a:spcBef>
                <a:spcPts val="600"/>
              </a:spcBef>
              <a:buClr>
                <a:srgbClr val="240AE4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x-none" sz="2400" b="1" dirty="0">
                <a:solidFill>
                  <a:srgbClr val="FF0000"/>
                </a:solidFill>
                <a:latin typeface="Gill Sans MT" panose="020B0502020104020203" pitchFamily="34" charset="0"/>
                <a:sym typeface="+mn-ea"/>
              </a:rPr>
              <a:t>не явившиеся на экзамены по уважительным причинам </a:t>
            </a:r>
            <a:r>
              <a:rPr lang="en-US" altLang="x-none" sz="2400" dirty="0">
                <a:solidFill>
                  <a:srgbClr val="002060"/>
                </a:solidFill>
                <a:latin typeface="Gill Sans MT" panose="020B0502020104020203" pitchFamily="34" charset="0"/>
                <a:sym typeface="+mn-ea"/>
              </a:rPr>
              <a:t>(болезнь или иные обстоятельства, подтвержденные документально);</a:t>
            </a:r>
            <a:endParaRPr lang="en-US" altLang="x-none" sz="24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marL="81280" indent="-283210">
              <a:spcBef>
                <a:spcPts val="600"/>
              </a:spcBef>
              <a:buClr>
                <a:srgbClr val="240AE4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x-none" sz="2400" b="1" dirty="0">
                <a:solidFill>
                  <a:srgbClr val="FF0000"/>
                </a:solidFill>
                <a:latin typeface="Gill Sans MT" panose="020B0502020104020203" pitchFamily="34" charset="0"/>
                <a:sym typeface="+mn-ea"/>
              </a:rPr>
              <a:t>не завершившие выполнение экзаменационной работы по уважительным причинам </a:t>
            </a:r>
            <a:r>
              <a:rPr lang="en-US" altLang="x-none" sz="2400" dirty="0">
                <a:solidFill>
                  <a:srgbClr val="002060"/>
                </a:solidFill>
                <a:latin typeface="Gill Sans MT" panose="020B0502020104020203" pitchFamily="34" charset="0"/>
                <a:sym typeface="+mn-ea"/>
              </a:rPr>
              <a:t>(болезнь или иные обстоятельства, подтвержденные документально);</a:t>
            </a:r>
            <a:endParaRPr lang="en-US" altLang="x-none" sz="24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marL="81280" indent="-283210">
              <a:spcBef>
                <a:spcPts val="600"/>
              </a:spcBef>
              <a:buClr>
                <a:srgbClr val="240AE4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x-none" sz="2400" b="1" dirty="0">
                <a:solidFill>
                  <a:srgbClr val="FF0000"/>
                </a:solidFill>
                <a:latin typeface="Gill Sans MT" panose="020B0502020104020203" pitchFamily="34" charset="0"/>
                <a:sym typeface="+mn-ea"/>
              </a:rPr>
              <a:t>апелляция которых </a:t>
            </a:r>
            <a:r>
              <a:rPr lang="en-US" altLang="x-none" sz="2400" dirty="0">
                <a:solidFill>
                  <a:srgbClr val="002060"/>
                </a:solidFill>
                <a:latin typeface="Gill Sans MT" panose="020B0502020104020203" pitchFamily="34" charset="0"/>
                <a:sym typeface="+mn-ea"/>
              </a:rPr>
              <a:t>о нарушении установленного порядка проведения ГИА конфликтной комиссией </a:t>
            </a:r>
            <a:r>
              <a:rPr lang="en-US" altLang="x-none" sz="2400" b="1" dirty="0">
                <a:solidFill>
                  <a:srgbClr val="FF0000"/>
                </a:solidFill>
                <a:latin typeface="Gill Sans MT" panose="020B0502020104020203" pitchFamily="34" charset="0"/>
                <a:sym typeface="+mn-ea"/>
              </a:rPr>
              <a:t>была удовлетворена</a:t>
            </a:r>
            <a:r>
              <a:rPr lang="en-US" altLang="x-none" sz="2400" dirty="0">
                <a:latin typeface="Gill Sans MT" panose="020B0502020104020203" pitchFamily="34" charset="0"/>
                <a:sym typeface="+mn-ea"/>
              </a:rPr>
              <a:t>.</a:t>
            </a:r>
            <a:endParaRPr lang="en-US" altLang="x-none" sz="2400" dirty="0">
              <a:latin typeface="Gill Sans MT" panose="020B0502020104020203" pitchFamily="34" charset="0"/>
            </a:endParaRPr>
          </a:p>
          <a:p>
            <a:endParaRPr lang="en-US" altLang="x-none" sz="2400" dirty="0">
              <a:latin typeface="Gill Sans MT" panose="020B0502020104020203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63167" y="324611"/>
            <a:ext cx="2232660" cy="65836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>
          <a:xfrm>
            <a:off x="820420" y="1549400"/>
            <a:ext cx="11028680" cy="5098415"/>
          </a:xfrm>
          <a:solidFill>
            <a:schemeClr val="accent6">
              <a:lumMod val="20000"/>
              <a:lumOff val="80000"/>
            </a:schemeClr>
          </a:solidFill>
        </p:spPr>
        <p:txBody>
          <a:bodyPr wrap="square"/>
          <a:p>
            <a:pPr marL="319405" indent="-319405" eaLnBrk="0" hangingPunct="0">
              <a:spcBef>
                <a:spcPts val="700"/>
              </a:spcBef>
              <a:buClr>
                <a:srgbClr val="FF0000"/>
              </a:buClr>
              <a:buSzPct val="60000"/>
              <a:buFont typeface="Wingdings" panose="05000000000000000000" pitchFamily="2" charset="2"/>
              <a:buChar char="Ø"/>
            </a:pPr>
            <a:r>
              <a:rPr sz="2800" b="1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паспорт и ручку гелевую или капиллярную; </a:t>
            </a:r>
            <a:endParaRPr sz="2800" b="1" dirty="0">
              <a:solidFill>
                <a:srgbClr val="002060"/>
              </a:solidFill>
              <a:latin typeface="Trebuchet MS" panose="020B0603020202020204" charset="0"/>
              <a:cs typeface="Trebuchet MS" panose="020B0603020202020204" charset="0"/>
            </a:endParaRPr>
          </a:p>
          <a:p>
            <a:pPr marL="319405" indent="-319405" eaLnBrk="0" hangingPunct="0">
              <a:spcBef>
                <a:spcPts val="700"/>
              </a:spcBef>
              <a:buClr>
                <a:srgbClr val="FF0000"/>
              </a:buClr>
              <a:buSzPct val="60000"/>
              <a:buFont typeface="Wingdings" panose="05000000000000000000" pitchFamily="2" charset="2"/>
              <a:buChar char="Ø"/>
            </a:pPr>
            <a:r>
              <a:rPr sz="2800" b="1" dirty="0">
                <a:solidFill>
                  <a:srgbClr val="FF000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по математике </a:t>
            </a:r>
            <a:r>
              <a:rPr sz="2800" b="1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– линейку ;</a:t>
            </a:r>
            <a:endParaRPr sz="2800" b="1" dirty="0">
              <a:solidFill>
                <a:srgbClr val="002060"/>
              </a:solidFill>
              <a:latin typeface="Trebuchet MS" panose="020B0603020202020204" charset="0"/>
              <a:cs typeface="Trebuchet MS" panose="020B0603020202020204" charset="0"/>
            </a:endParaRPr>
          </a:p>
          <a:p>
            <a:pPr marL="319405" indent="-319405" eaLnBrk="0" hangingPunct="0">
              <a:spcBef>
                <a:spcPts val="700"/>
              </a:spcBef>
              <a:buClr>
                <a:srgbClr val="FF0000"/>
              </a:buClr>
              <a:buSzPct val="60000"/>
              <a:buFont typeface="Wingdings" panose="05000000000000000000" pitchFamily="2" charset="2"/>
              <a:buChar char="Ø"/>
            </a:pPr>
            <a:r>
              <a:rPr sz="2800" b="1" dirty="0">
                <a:solidFill>
                  <a:srgbClr val="FF000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по физике, химии </a:t>
            </a:r>
            <a:r>
              <a:rPr sz="2800" b="1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– непрограммируемый калькулятор, который должен обеспечивать арифметические вычисления (сложение, вычитание, умножение, деление, извлечение корня) и вычисление тригонометрических функций </a:t>
            </a:r>
            <a:endParaRPr sz="2800" b="1" dirty="0">
              <a:solidFill>
                <a:srgbClr val="002060"/>
              </a:solidFill>
              <a:latin typeface="Trebuchet MS" panose="020B0603020202020204" charset="0"/>
              <a:cs typeface="Trebuchet MS" panose="020B0603020202020204" charset="0"/>
              <a:sym typeface="+mn-ea"/>
            </a:endParaRPr>
          </a:p>
          <a:p>
            <a:pPr marL="319405" indent="-319405" eaLnBrk="0" hangingPunct="0">
              <a:spcBef>
                <a:spcPts val="700"/>
              </a:spcBef>
              <a:buClr>
                <a:srgbClr val="FF0000"/>
              </a:buClr>
              <a:buSzPct val="60000"/>
              <a:buFont typeface="Wingdings" panose="05000000000000000000" pitchFamily="2" charset="2"/>
              <a:buChar char="Ø"/>
            </a:pPr>
            <a:r>
              <a:rPr sz="2800" b="1" dirty="0">
                <a:solidFill>
                  <a:srgbClr val="FF000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по географии, биологии </a:t>
            </a:r>
            <a:r>
              <a:rPr sz="2800" b="1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– линейку, непрограммируемый калькулятор;</a:t>
            </a:r>
            <a:endParaRPr sz="2800" b="1" dirty="0">
              <a:solidFill>
                <a:srgbClr val="002060"/>
              </a:solidFill>
              <a:latin typeface="Trebuchet MS" panose="020B0603020202020204" charset="0"/>
              <a:cs typeface="Trebuchet MS" panose="020B0603020202020204" charset="0"/>
            </a:endParaRPr>
          </a:p>
          <a:p>
            <a:pPr marL="319405" indent="-319405" eaLnBrk="0" hangingPunct="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sz="2800" b="1" dirty="0">
                <a:solidFill>
                  <a:srgbClr val="FF000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       </a:t>
            </a:r>
            <a:r>
              <a:rPr sz="2800" b="1" u="sng" dirty="0">
                <a:solidFill>
                  <a:srgbClr val="FF000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Все остальное использовать на экзамене запрещено.                </a:t>
            </a:r>
            <a:r>
              <a:rPr sz="2800" b="1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В случае нарушения установленного порядка участник удаляется с экзамена.</a:t>
            </a:r>
            <a:endParaRPr lang="ru-RU" altLang="en-US" sz="2800" b="1" dirty="0">
              <a:solidFill>
                <a:srgbClr val="002060"/>
              </a:solidFill>
              <a:latin typeface="Trebuchet MS" panose="020B0603020202020204" charset="0"/>
              <a:cs typeface="Trebuchet MS" panose="020B0603020202020204" charset="0"/>
              <a:sym typeface="+mn-e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63167" y="324611"/>
            <a:ext cx="2232660" cy="65836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p/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3195955" y="324485"/>
            <a:ext cx="8653145" cy="1107440"/>
          </a:xfrm>
          <a:solidFill>
            <a:schemeClr val="accent1">
              <a:lumMod val="20000"/>
              <a:lumOff val="80000"/>
            </a:schemeClr>
          </a:solidFill>
        </p:spPr>
        <p:txBody>
          <a:bodyPr wrap="square"/>
          <a:p>
            <a:pPr algn="ctr"/>
            <a:r>
              <a:rPr lang="ru-RU" altLang="en-US"/>
              <a:t>Что необходимо иметь с собой на экзаменах</a:t>
            </a:r>
            <a:endParaRPr lang="ru-RU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69640" y="381635"/>
            <a:ext cx="8278495" cy="738505"/>
          </a:xfrm>
          <a:solidFill>
            <a:schemeClr val="tx2">
              <a:lumMod val="20000"/>
              <a:lumOff val="80000"/>
            </a:schemeClr>
          </a:solidFill>
        </p:spPr>
        <p:txBody>
          <a:bodyPr wrap="square"/>
          <a:p>
            <a:pPr algn="ctr"/>
            <a:r>
              <a:rPr lang="ru-RU" altLang="en-US" sz="4800"/>
              <a:t>Аппеляция</a:t>
            </a:r>
            <a:endParaRPr lang="ru-RU" altLang="en-US" sz="48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>
          <a:xfrm>
            <a:off x="1350010" y="1120140"/>
            <a:ext cx="10398125" cy="4954905"/>
          </a:xfrm>
          <a:solidFill>
            <a:schemeClr val="accent6">
              <a:lumMod val="20000"/>
              <a:lumOff val="80000"/>
            </a:schemeClr>
          </a:solidFill>
        </p:spPr>
        <p:txBody>
          <a:bodyPr wrap="square"/>
          <a:p>
            <a:pPr marL="82550" indent="0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en-US" sz="2400" dirty="0">
                <a:solidFill>
                  <a:srgbClr val="002060"/>
                </a:solidFill>
                <a:latin typeface="Gill Sans MT" panose="020B0502020104020203" pitchFamily="34" charset="0"/>
                <a:sym typeface="+mn-ea"/>
              </a:rPr>
              <a:t>-</a:t>
            </a:r>
            <a:r>
              <a:rPr lang="ru-RU" altLang="en-US" sz="2400" dirty="0">
                <a:solidFill>
                  <a:srgbClr val="FF0000"/>
                </a:solidFill>
                <a:latin typeface="Gill Sans MT" panose="020B0502020104020203" pitchFamily="34" charset="0"/>
                <a:sym typeface="+mn-ea"/>
              </a:rPr>
              <a:t> </a:t>
            </a:r>
            <a:r>
              <a:rPr lang="en-US" altLang="x-none" sz="2600" dirty="0">
                <a:solidFill>
                  <a:schemeClr val="tx2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Апелляцию </a:t>
            </a:r>
            <a:r>
              <a:rPr lang="en-US" altLang="x-none" sz="2600" u="sng" dirty="0">
                <a:solidFill>
                  <a:schemeClr val="tx2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о нарушении установленного порядка проведения </a:t>
            </a:r>
            <a:r>
              <a:rPr lang="en-US" altLang="x-none" sz="2600" dirty="0">
                <a:solidFill>
                  <a:schemeClr val="tx2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ГИА</a:t>
            </a:r>
            <a:r>
              <a:rPr lang="en-US" altLang="x-none" sz="2600" dirty="0">
                <a:solidFill>
                  <a:srgbClr val="FF000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 обучающийся</a:t>
            </a:r>
            <a:r>
              <a:rPr lang="en-US" altLang="x-none" sz="2600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 </a:t>
            </a:r>
            <a:r>
              <a:rPr lang="en-US" altLang="x-none" sz="2600" b="1" dirty="0">
                <a:solidFill>
                  <a:srgbClr val="FF000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подает в день проведения экзамена</a:t>
            </a:r>
            <a:r>
              <a:rPr lang="en-US" altLang="x-none" sz="2600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 по соответствующему учебному предмету уполномоченному представителю ГЭК, </a:t>
            </a:r>
            <a:r>
              <a:rPr lang="en-US" altLang="x-none" sz="2600" b="1" dirty="0">
                <a:solidFill>
                  <a:srgbClr val="FF000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не покидая ППЭ</a:t>
            </a:r>
            <a:r>
              <a:rPr lang="en-US" altLang="x-none" sz="2600" dirty="0">
                <a:solidFill>
                  <a:srgbClr val="FF000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.</a:t>
            </a:r>
            <a:r>
              <a:rPr lang="en-US" altLang="x-none" sz="2600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 </a:t>
            </a:r>
            <a:endParaRPr lang="en-US" altLang="x-none" sz="2600" dirty="0">
              <a:solidFill>
                <a:srgbClr val="002060"/>
              </a:solidFill>
              <a:latin typeface="Trebuchet MS" panose="020B0603020202020204" charset="0"/>
              <a:cs typeface="Trebuchet MS" panose="020B0603020202020204" charset="0"/>
              <a:sym typeface="+mn-ea"/>
            </a:endParaRPr>
          </a:p>
          <a:p>
            <a:pPr marL="82550" indent="0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en-US" sz="2600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- </a:t>
            </a:r>
            <a:r>
              <a:rPr lang="en-US" altLang="x-none" sz="2600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Апелляцию </a:t>
            </a:r>
            <a:r>
              <a:rPr lang="en-US" altLang="x-none" sz="2600" u="sng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о несогласии с выставленными баллам</a:t>
            </a:r>
            <a:r>
              <a:rPr lang="en-US" altLang="x-none" sz="2600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и обучающиеся подают непосредственно в конфликтную комиссию или</a:t>
            </a:r>
            <a:r>
              <a:rPr lang="en-US" altLang="x-none" sz="2600" dirty="0">
                <a:solidFill>
                  <a:srgbClr val="FF000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 </a:t>
            </a:r>
            <a:r>
              <a:rPr lang="en-US" altLang="x-none" sz="2600" b="1" dirty="0">
                <a:solidFill>
                  <a:srgbClr val="FF000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в образовательную организацию</a:t>
            </a:r>
            <a:r>
              <a:rPr lang="en-US" altLang="x-none" sz="2600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, в которой они были допущены в установленном порядке к ГИА. </a:t>
            </a:r>
            <a:endParaRPr lang="en-US" altLang="x-none" sz="2600" dirty="0">
              <a:solidFill>
                <a:srgbClr val="002060"/>
              </a:solidFill>
              <a:latin typeface="Trebuchet MS" panose="020B0603020202020204" charset="0"/>
              <a:cs typeface="Trebuchet MS" panose="020B0603020202020204" charset="0"/>
            </a:endParaRPr>
          </a:p>
          <a:p>
            <a:pPr marL="82550" indent="0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en-US" altLang="x-none" sz="2600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 </a:t>
            </a:r>
            <a:r>
              <a:rPr lang="ru-RU" altLang="en-US" sz="2600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- </a:t>
            </a:r>
            <a:r>
              <a:rPr lang="en-US" altLang="x-none" sz="2600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Апелляция </a:t>
            </a:r>
            <a:r>
              <a:rPr lang="en-US" altLang="x-none" sz="2600" u="sng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о несогласии с выставленными баллами </a:t>
            </a:r>
            <a:r>
              <a:rPr lang="en-US" altLang="x-none" sz="2600" b="1" dirty="0">
                <a:solidFill>
                  <a:srgbClr val="FF000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подается в течение двух рабочих дней</a:t>
            </a:r>
            <a:r>
              <a:rPr lang="en-US" altLang="x-none" sz="2600" b="1" dirty="0">
                <a:solidFill>
                  <a:srgbClr val="FF0075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 </a:t>
            </a:r>
            <a:r>
              <a:rPr lang="en-US" altLang="x-none" sz="2600" u="sng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со дня объявления результат</a:t>
            </a:r>
            <a:r>
              <a:rPr lang="en-US" altLang="x-none" sz="2600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ов ГИА по соответствующему учебному предмету.</a:t>
            </a:r>
            <a:endParaRPr lang="en-US" altLang="x-none" sz="2600" dirty="0">
              <a:solidFill>
                <a:srgbClr val="002060"/>
              </a:solidFill>
              <a:latin typeface="Trebuchet MS" panose="020B0603020202020204" charset="0"/>
              <a:cs typeface="Trebuchet MS" panose="020B0603020202020204" charset="0"/>
            </a:endParaRPr>
          </a:p>
          <a:p>
            <a:pPr indent="0" algn="just" eaLnBrk="1" hangingPunct="1">
              <a:buNone/>
            </a:pPr>
            <a:endParaRPr lang="en-US" altLang="x-none" sz="2600" dirty="0">
              <a:solidFill>
                <a:srgbClr val="002060"/>
              </a:solidFill>
              <a:latin typeface="Trebuchet MS" panose="020B0603020202020204" charset="0"/>
              <a:cs typeface="Trebuchet MS" panose="020B060302020202020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63295" y="324485"/>
            <a:ext cx="2505710" cy="61087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8455" y="324485"/>
            <a:ext cx="4828540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95" dirty="0">
                <a:latin typeface="Trebuchet MS" panose="020B0603020202020204" charset="0"/>
                <a:cs typeface="Trebuchet MS" panose="020B0603020202020204" charset="0"/>
              </a:rPr>
              <a:t>ПОЛЕЗНЫЕ</a:t>
            </a:r>
            <a:r>
              <a:rPr spc="-340" dirty="0">
                <a:latin typeface="Trebuchet MS" panose="020B0603020202020204" charset="0"/>
                <a:cs typeface="Trebuchet MS" panose="020B0603020202020204" charset="0"/>
              </a:rPr>
              <a:t> </a:t>
            </a:r>
            <a:r>
              <a:rPr spc="-490" dirty="0">
                <a:latin typeface="Trebuchet MS" panose="020B0603020202020204" charset="0"/>
                <a:cs typeface="Trebuchet MS" panose="020B0603020202020204" charset="0"/>
              </a:rPr>
              <a:t>САЙТЫ</a:t>
            </a:r>
            <a:endParaRPr spc="-490" dirty="0">
              <a:latin typeface="Trebuchet MS" panose="020B0603020202020204" charset="0"/>
              <a:cs typeface="Trebuchet MS" panose="020B060302020202020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" y="1212849"/>
            <a:ext cx="10515600" cy="5290185"/>
          </a:xfrm>
          <a:custGeom>
            <a:avLst/>
            <a:gdLst/>
            <a:ahLst/>
            <a:cxnLst/>
            <a:rect l="l" t="t" r="r" b="b"/>
            <a:pathLst>
              <a:path w="10515600" h="5290185">
                <a:moveTo>
                  <a:pt x="0" y="5289804"/>
                </a:moveTo>
                <a:lnTo>
                  <a:pt x="10515600" y="5289804"/>
                </a:lnTo>
                <a:lnTo>
                  <a:pt x="10515600" y="0"/>
                </a:lnTo>
                <a:lnTo>
                  <a:pt x="0" y="0"/>
                </a:lnTo>
                <a:lnTo>
                  <a:pt x="0" y="5289804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63167" y="324611"/>
            <a:ext cx="2232660" cy="65836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956303" y="3166872"/>
            <a:ext cx="7100316" cy="2042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85259" y="5276088"/>
            <a:ext cx="7042404" cy="10256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73351" y="4869179"/>
            <a:ext cx="1274064" cy="1208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97735" y="2944367"/>
            <a:ext cx="1225296" cy="16001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849367" y="1322832"/>
            <a:ext cx="5314188" cy="17769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11808" y="1591055"/>
            <a:ext cx="1684019" cy="9585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/>
          <p:nvPr>
            <p:ph type="title"/>
          </p:nvPr>
        </p:nvSpPr>
        <p:spPr>
          <a:xfrm>
            <a:off x="1026795" y="2738755"/>
            <a:ext cx="10499725" cy="830580"/>
          </a:xfrm>
        </p:spPr>
        <p:txBody>
          <a:bodyPr wrap="square">
            <a:scene3d>
              <a:camera prst="orthographicFront"/>
              <a:lightRig rig="threePt" dir="t"/>
            </a:scene3d>
          </a:bodyPr>
          <a:p>
            <a:pPr algn="ctr"/>
            <a:r>
              <a:rPr lang="ru-RU" altLang="en-US" sz="54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Спасибо за внимание!</a:t>
            </a:r>
            <a:endParaRPr lang="ru-RU" altLang="en-US" sz="54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object 7"/>
          <p:cNvSpPr/>
          <p:nvPr/>
        </p:nvSpPr>
        <p:spPr>
          <a:xfrm>
            <a:off x="963295" y="324485"/>
            <a:ext cx="2505710" cy="61087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365759"/>
            <a:ext cx="10515600" cy="2078989"/>
          </a:xfrm>
          <a:prstGeom prst="rect">
            <a:avLst/>
          </a:prstGeom>
          <a:solidFill>
            <a:srgbClr val="DEEBF7"/>
          </a:solidFill>
        </p:spPr>
        <p:txBody>
          <a:bodyPr vert="horz" wrap="square" lIns="0" tIns="159385" rIns="0" bIns="0" rtlCol="0">
            <a:spAutoFit/>
          </a:bodyPr>
          <a:lstStyle/>
          <a:p>
            <a:pPr marL="835660">
              <a:lnSpc>
                <a:spcPts val="2735"/>
              </a:lnSpc>
              <a:spcBef>
                <a:spcPts val="1255"/>
              </a:spcBef>
            </a:pPr>
            <a:r>
              <a:rPr sz="2400" spc="-300" dirty="0">
                <a:latin typeface="Arial" panose="020B0604020202020204"/>
                <a:cs typeface="Arial" panose="020B0604020202020204"/>
              </a:rPr>
              <a:t>МИНИСТЕРСТВО ОБРАЗОВАНИЯ </a:t>
            </a:r>
            <a:r>
              <a:rPr sz="2400" spc="-200" dirty="0">
                <a:latin typeface="Arial" panose="020B0604020202020204"/>
                <a:cs typeface="Arial" panose="020B0604020202020204"/>
              </a:rPr>
              <a:t>И </a:t>
            </a:r>
            <a:r>
              <a:rPr sz="2400" spc="-225" dirty="0">
                <a:latin typeface="Arial" panose="020B0604020202020204"/>
                <a:cs typeface="Arial" panose="020B0604020202020204"/>
              </a:rPr>
              <a:t>НАУКИ </a:t>
            </a:r>
            <a:r>
              <a:rPr sz="2400" spc="-305" dirty="0">
                <a:latin typeface="Arial" panose="020B0604020202020204"/>
                <a:cs typeface="Arial" panose="020B0604020202020204"/>
              </a:rPr>
              <a:t>РОССИЙСКОЙ</a:t>
            </a:r>
            <a:r>
              <a:rPr sz="2400" spc="-360" dirty="0">
                <a:latin typeface="Arial" panose="020B0604020202020204"/>
                <a:cs typeface="Arial" panose="020B0604020202020204"/>
              </a:rPr>
              <a:t> </a:t>
            </a:r>
            <a:r>
              <a:rPr sz="2400" spc="-275" dirty="0">
                <a:latin typeface="Arial" panose="020B0604020202020204"/>
                <a:cs typeface="Arial" panose="020B0604020202020204"/>
              </a:rPr>
              <a:t>ФЕДЕРАЦИИ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 marL="73660" algn="ctr">
              <a:lnSpc>
                <a:spcPts val="2595"/>
              </a:lnSpc>
            </a:pPr>
            <a:r>
              <a:rPr sz="2400" spc="-120" dirty="0">
                <a:latin typeface="Arial" panose="020B0604020202020204"/>
                <a:cs typeface="Arial" panose="020B0604020202020204"/>
              </a:rPr>
              <a:t>Приказ</a:t>
            </a:r>
            <a:r>
              <a:rPr sz="2400" spc="-114" dirty="0">
                <a:latin typeface="Arial" panose="020B0604020202020204"/>
                <a:cs typeface="Arial" panose="020B0604020202020204"/>
              </a:rPr>
              <a:t> </a:t>
            </a:r>
            <a:r>
              <a:rPr sz="2400" spc="-135" dirty="0">
                <a:latin typeface="Arial" panose="020B0604020202020204"/>
                <a:cs typeface="Arial" panose="020B0604020202020204"/>
              </a:rPr>
              <a:t>Рособрнадзора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 marL="635" algn="ctr">
              <a:lnSpc>
                <a:spcPts val="2595"/>
              </a:lnSpc>
            </a:pPr>
            <a:r>
              <a:rPr sz="2400" spc="-135" dirty="0">
                <a:latin typeface="Arial" panose="020B0604020202020204"/>
                <a:cs typeface="Arial" panose="020B0604020202020204"/>
              </a:rPr>
              <a:t>от </a:t>
            </a:r>
            <a:r>
              <a:rPr sz="2400" spc="-114" dirty="0">
                <a:latin typeface="Arial" panose="020B0604020202020204"/>
                <a:cs typeface="Arial" panose="020B0604020202020204"/>
              </a:rPr>
              <a:t>07.11.2018 </a:t>
            </a:r>
            <a:r>
              <a:rPr sz="2400" spc="-145" dirty="0">
                <a:latin typeface="Arial" panose="020B0604020202020204"/>
                <a:cs typeface="Arial" panose="020B0604020202020204"/>
              </a:rPr>
              <a:t>№</a:t>
            </a:r>
            <a:r>
              <a:rPr sz="2400" spc="-150" dirty="0">
                <a:latin typeface="Arial" panose="020B0604020202020204"/>
                <a:cs typeface="Arial" panose="020B0604020202020204"/>
              </a:rPr>
              <a:t> </a:t>
            </a:r>
            <a:r>
              <a:rPr sz="2400" spc="-85" dirty="0">
                <a:latin typeface="Arial" panose="020B0604020202020204"/>
                <a:cs typeface="Arial" panose="020B0604020202020204"/>
              </a:rPr>
              <a:t>189/1513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 marL="243205" marR="237490" algn="ctr">
              <a:lnSpc>
                <a:spcPts val="2590"/>
              </a:lnSpc>
              <a:spcBef>
                <a:spcPts val="185"/>
              </a:spcBef>
            </a:pPr>
            <a:r>
              <a:rPr sz="2400" spc="-180" dirty="0">
                <a:latin typeface="Arial" panose="020B0604020202020204"/>
                <a:cs typeface="Arial" panose="020B0604020202020204"/>
              </a:rPr>
              <a:t>«Об </a:t>
            </a:r>
            <a:r>
              <a:rPr sz="2400" spc="-110" dirty="0">
                <a:latin typeface="Arial" panose="020B0604020202020204"/>
                <a:cs typeface="Arial" panose="020B0604020202020204"/>
              </a:rPr>
              <a:t>утверждении </a:t>
            </a:r>
            <a:r>
              <a:rPr sz="2400" spc="-130" dirty="0">
                <a:latin typeface="Arial" panose="020B0604020202020204"/>
                <a:cs typeface="Arial" panose="020B0604020202020204"/>
              </a:rPr>
              <a:t>Порядка </a:t>
            </a:r>
            <a:r>
              <a:rPr sz="2400" spc="-114" dirty="0">
                <a:latin typeface="Arial" panose="020B0604020202020204"/>
                <a:cs typeface="Arial" panose="020B0604020202020204"/>
              </a:rPr>
              <a:t>проведения </a:t>
            </a:r>
            <a:r>
              <a:rPr sz="2400" spc="-125" dirty="0">
                <a:latin typeface="Arial" panose="020B0604020202020204"/>
                <a:cs typeface="Arial" panose="020B0604020202020204"/>
              </a:rPr>
              <a:t>государственной </a:t>
            </a:r>
            <a:r>
              <a:rPr sz="2400" spc="-105" dirty="0">
                <a:latin typeface="Arial" panose="020B0604020202020204"/>
                <a:cs typeface="Arial" panose="020B0604020202020204"/>
              </a:rPr>
              <a:t>итоговой </a:t>
            </a:r>
            <a:r>
              <a:rPr sz="2400" spc="-150" dirty="0">
                <a:latin typeface="Arial" panose="020B0604020202020204"/>
                <a:cs typeface="Arial" panose="020B0604020202020204"/>
              </a:rPr>
              <a:t>аттестации  </a:t>
            </a:r>
            <a:r>
              <a:rPr sz="2400" spc="-80" dirty="0">
                <a:latin typeface="Arial" panose="020B0604020202020204"/>
                <a:cs typeface="Arial" panose="020B0604020202020204"/>
              </a:rPr>
              <a:t>по </a:t>
            </a:r>
            <a:r>
              <a:rPr sz="2400" spc="-140" dirty="0">
                <a:latin typeface="Arial" panose="020B0604020202020204"/>
                <a:cs typeface="Arial" panose="020B0604020202020204"/>
              </a:rPr>
              <a:t>образовательным </a:t>
            </a:r>
            <a:r>
              <a:rPr sz="2400" spc="-110" dirty="0">
                <a:latin typeface="Arial" panose="020B0604020202020204"/>
                <a:cs typeface="Arial" panose="020B0604020202020204"/>
              </a:rPr>
              <a:t>программам </a:t>
            </a:r>
            <a:r>
              <a:rPr sz="2400" spc="-100" dirty="0">
                <a:latin typeface="Arial" panose="020B0604020202020204"/>
                <a:cs typeface="Arial" panose="020B0604020202020204"/>
              </a:rPr>
              <a:t>основного </a:t>
            </a:r>
            <a:r>
              <a:rPr sz="2400" spc="-125" dirty="0">
                <a:latin typeface="Arial" panose="020B0604020202020204"/>
                <a:cs typeface="Arial" panose="020B0604020202020204"/>
              </a:rPr>
              <a:t>общего</a:t>
            </a:r>
            <a:r>
              <a:rPr sz="2400" spc="-170" dirty="0">
                <a:latin typeface="Arial" panose="020B0604020202020204"/>
                <a:cs typeface="Arial" panose="020B0604020202020204"/>
              </a:rPr>
              <a:t> </a:t>
            </a:r>
            <a:r>
              <a:rPr sz="2400" spc="-130" dirty="0">
                <a:latin typeface="Arial" panose="020B0604020202020204"/>
                <a:cs typeface="Arial" panose="020B0604020202020204"/>
              </a:rPr>
              <a:t>образования»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" y="2572511"/>
            <a:ext cx="10515600" cy="3604260"/>
          </a:xfrm>
          <a:custGeom>
            <a:avLst/>
            <a:gdLst/>
            <a:ahLst/>
            <a:cxnLst/>
            <a:rect l="l" t="t" r="r" b="b"/>
            <a:pathLst>
              <a:path w="10515600" h="3604260">
                <a:moveTo>
                  <a:pt x="0" y="3604260"/>
                </a:moveTo>
                <a:lnTo>
                  <a:pt x="10515600" y="3604260"/>
                </a:lnTo>
                <a:lnTo>
                  <a:pt x="10515600" y="0"/>
                </a:lnTo>
                <a:lnTo>
                  <a:pt x="0" y="0"/>
                </a:lnTo>
                <a:lnTo>
                  <a:pt x="0" y="360426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86078" y="3042031"/>
            <a:ext cx="9823450" cy="2708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95655">
              <a:lnSpc>
                <a:spcPts val="3650"/>
              </a:lnSpc>
              <a:spcBef>
                <a:spcPts val="105"/>
              </a:spcBef>
            </a:pPr>
            <a:r>
              <a:rPr sz="3200" spc="-220" dirty="0">
                <a:latin typeface="Trebuchet MS" panose="020B0603020202020204"/>
                <a:cs typeface="Trebuchet MS" panose="020B0603020202020204"/>
              </a:rPr>
              <a:t>К </a:t>
            </a:r>
            <a:r>
              <a:rPr sz="3200" spc="-145" dirty="0">
                <a:latin typeface="Trebuchet MS" panose="020B0603020202020204"/>
                <a:cs typeface="Trebuchet MS" panose="020B0603020202020204"/>
              </a:rPr>
              <a:t>ГИА допускаются </a:t>
            </a:r>
            <a:r>
              <a:rPr sz="3200" spc="-140" dirty="0">
                <a:latin typeface="Trebuchet MS" panose="020B0603020202020204"/>
                <a:cs typeface="Trebuchet MS" panose="020B0603020202020204"/>
              </a:rPr>
              <a:t>обучающиеся, </a:t>
            </a:r>
            <a:r>
              <a:rPr sz="3200" b="1" spc="-18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не</a:t>
            </a:r>
            <a:r>
              <a:rPr sz="3200" b="1" spc="-58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200" b="1" spc="-18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имеющие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433070" marR="336550" indent="-91440" algn="just">
              <a:lnSpc>
                <a:spcPct val="90000"/>
              </a:lnSpc>
              <a:spcBef>
                <a:spcPts val="190"/>
              </a:spcBef>
            </a:pPr>
            <a:r>
              <a:rPr sz="3200" b="1" spc="-19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академической </a:t>
            </a:r>
            <a:r>
              <a:rPr sz="3200" b="1" spc="-229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задолженности </a:t>
            </a:r>
            <a:r>
              <a:rPr sz="3200" b="1" spc="-18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и </a:t>
            </a:r>
            <a:r>
              <a:rPr sz="3200" b="1" spc="-38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в </a:t>
            </a:r>
            <a:r>
              <a:rPr sz="3200" b="1" spc="-22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полном </a:t>
            </a:r>
            <a:r>
              <a:rPr sz="3200" b="1" spc="-25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объеме  </a:t>
            </a:r>
            <a:r>
              <a:rPr sz="3200" b="1" spc="-27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выполнившие </a:t>
            </a:r>
            <a:r>
              <a:rPr sz="3200" b="1" spc="-26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учебный </a:t>
            </a:r>
            <a:r>
              <a:rPr sz="3200" b="1" spc="-24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план </a:t>
            </a:r>
            <a:r>
              <a:rPr sz="3200" spc="-125" dirty="0">
                <a:latin typeface="Trebuchet MS" panose="020B0603020202020204"/>
                <a:cs typeface="Trebuchet MS" panose="020B0603020202020204"/>
              </a:rPr>
              <a:t>или </a:t>
            </a:r>
            <a:r>
              <a:rPr sz="3200" spc="-100" dirty="0">
                <a:latin typeface="Trebuchet MS" panose="020B0603020202020204"/>
                <a:cs typeface="Trebuchet MS" panose="020B0603020202020204"/>
              </a:rPr>
              <a:t>индивидуальный  </a:t>
            </a:r>
            <a:r>
              <a:rPr sz="3200" spc="-114" dirty="0">
                <a:latin typeface="Trebuchet MS" panose="020B0603020202020204"/>
                <a:cs typeface="Trebuchet MS" panose="020B0603020202020204"/>
              </a:rPr>
              <a:t>учебный</a:t>
            </a:r>
            <a:r>
              <a:rPr sz="3200" spc="-27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10" dirty="0">
                <a:latin typeface="Trebuchet MS" panose="020B0603020202020204"/>
                <a:cs typeface="Trebuchet MS" panose="020B0603020202020204"/>
              </a:rPr>
              <a:t>план</a:t>
            </a:r>
            <a:r>
              <a:rPr sz="3200" spc="-24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05" dirty="0">
                <a:latin typeface="Trebuchet MS" panose="020B0603020202020204"/>
                <a:cs typeface="Trebuchet MS" panose="020B0603020202020204"/>
              </a:rPr>
              <a:t>(имеющие</a:t>
            </a:r>
            <a:r>
              <a:rPr sz="3200" spc="-27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35" dirty="0">
                <a:latin typeface="Trebuchet MS" panose="020B0603020202020204"/>
                <a:cs typeface="Trebuchet MS" panose="020B0603020202020204"/>
              </a:rPr>
              <a:t>годовые</a:t>
            </a:r>
            <a:r>
              <a:rPr sz="3200" spc="-25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35" dirty="0">
                <a:latin typeface="Trebuchet MS" panose="020B0603020202020204"/>
                <a:cs typeface="Trebuchet MS" panose="020B0603020202020204"/>
              </a:rPr>
              <a:t>отметки</a:t>
            </a:r>
            <a:r>
              <a:rPr sz="3200" spc="-28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55" dirty="0">
                <a:latin typeface="Trebuchet MS" panose="020B0603020202020204"/>
                <a:cs typeface="Trebuchet MS" panose="020B0603020202020204"/>
              </a:rPr>
              <a:t>по</a:t>
            </a:r>
            <a:r>
              <a:rPr sz="3200" spc="-25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40" dirty="0">
                <a:latin typeface="Trebuchet MS" panose="020B0603020202020204"/>
                <a:cs typeface="Trebuchet MS" panose="020B0603020202020204"/>
              </a:rPr>
              <a:t>всем</a:t>
            </a:r>
            <a:endParaRPr sz="3200">
              <a:latin typeface="Trebuchet MS" panose="020B0603020202020204"/>
              <a:cs typeface="Trebuchet MS" panose="020B0603020202020204"/>
            </a:endParaRPr>
          </a:p>
          <a:p>
            <a:pPr marL="12065" marR="5080" algn="ctr">
              <a:lnSpc>
                <a:spcPts val="3460"/>
              </a:lnSpc>
              <a:spcBef>
                <a:spcPts val="45"/>
              </a:spcBef>
            </a:pPr>
            <a:r>
              <a:rPr sz="3200" spc="-100" dirty="0">
                <a:latin typeface="Trebuchet MS" panose="020B0603020202020204"/>
                <a:cs typeface="Trebuchet MS" panose="020B0603020202020204"/>
              </a:rPr>
              <a:t>учебным</a:t>
            </a:r>
            <a:r>
              <a:rPr sz="3200" spc="-26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10" dirty="0">
                <a:latin typeface="Trebuchet MS" panose="020B0603020202020204"/>
                <a:cs typeface="Trebuchet MS" panose="020B0603020202020204"/>
              </a:rPr>
              <a:t>предметам</a:t>
            </a:r>
            <a:r>
              <a:rPr sz="3200" spc="-26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30" dirty="0">
                <a:latin typeface="Trebuchet MS" panose="020B0603020202020204"/>
                <a:cs typeface="Trebuchet MS" panose="020B0603020202020204"/>
              </a:rPr>
              <a:t>учебного</a:t>
            </a:r>
            <a:r>
              <a:rPr sz="3200" spc="-254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10" dirty="0">
                <a:latin typeface="Trebuchet MS" panose="020B0603020202020204"/>
                <a:cs typeface="Trebuchet MS" panose="020B0603020202020204"/>
              </a:rPr>
              <a:t>плана</a:t>
            </a:r>
            <a:r>
              <a:rPr sz="3200" spc="-24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05" dirty="0">
                <a:latin typeface="Trebuchet MS" panose="020B0603020202020204"/>
                <a:cs typeface="Trebuchet MS" panose="020B0603020202020204"/>
              </a:rPr>
              <a:t>за</a:t>
            </a:r>
            <a:r>
              <a:rPr sz="3200" spc="-24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00" dirty="0">
                <a:latin typeface="Trebuchet MS" panose="020B0603020202020204"/>
                <a:cs typeface="Trebuchet MS" panose="020B0603020202020204"/>
              </a:rPr>
              <a:t>IX</a:t>
            </a:r>
            <a:r>
              <a:rPr sz="3200" spc="-24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90" dirty="0">
                <a:latin typeface="Trebuchet MS" panose="020B0603020202020204"/>
                <a:cs typeface="Trebuchet MS" panose="020B0603020202020204"/>
              </a:rPr>
              <a:t>класс</a:t>
            </a:r>
            <a:r>
              <a:rPr sz="3200" spc="-24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14" dirty="0">
                <a:latin typeface="Trebuchet MS" panose="020B0603020202020204"/>
                <a:cs typeface="Trebuchet MS" panose="020B0603020202020204"/>
              </a:rPr>
              <a:t>не</a:t>
            </a:r>
            <a:r>
              <a:rPr sz="3200" spc="-26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30" dirty="0">
                <a:latin typeface="Trebuchet MS" panose="020B0603020202020204"/>
                <a:cs typeface="Trebuchet MS" panose="020B0603020202020204"/>
              </a:rPr>
              <a:t>ниже  </a:t>
            </a:r>
            <a:r>
              <a:rPr sz="3200" spc="-160" dirty="0">
                <a:latin typeface="Trebuchet MS" panose="020B0603020202020204"/>
                <a:cs typeface="Trebuchet MS" panose="020B0603020202020204"/>
              </a:rPr>
              <a:t>удовлетворительных).</a:t>
            </a:r>
            <a:endParaRPr sz="320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43860">
              <a:lnSpc>
                <a:spcPct val="100000"/>
              </a:lnSpc>
              <a:spcBef>
                <a:spcPts val="100"/>
              </a:spcBef>
              <a:tabLst>
                <a:tab pos="5003800" algn="l"/>
              </a:tabLst>
            </a:pPr>
            <a:r>
              <a:rPr spc="-440" dirty="0"/>
              <a:t>ПОРЯДОК	</a:t>
            </a:r>
            <a:r>
              <a:rPr spc="-500" dirty="0"/>
              <a:t>ПРОВЕДЕНИЯ</a:t>
            </a:r>
            <a:endParaRPr spc="-500" dirty="0"/>
          </a:p>
        </p:txBody>
      </p:sp>
      <p:sp>
        <p:nvSpPr>
          <p:cNvPr id="3" name="object 3"/>
          <p:cNvSpPr/>
          <p:nvPr/>
        </p:nvSpPr>
        <p:spPr>
          <a:xfrm>
            <a:off x="606551" y="1196339"/>
            <a:ext cx="10747375" cy="5290185"/>
          </a:xfrm>
          <a:custGeom>
            <a:avLst/>
            <a:gdLst/>
            <a:ahLst/>
            <a:cxnLst/>
            <a:rect l="l" t="t" r="r" b="b"/>
            <a:pathLst>
              <a:path w="10747375" h="5290185">
                <a:moveTo>
                  <a:pt x="0" y="5289804"/>
                </a:moveTo>
                <a:lnTo>
                  <a:pt x="10747248" y="5289804"/>
                </a:lnTo>
                <a:lnTo>
                  <a:pt x="10747248" y="0"/>
                </a:lnTo>
                <a:lnTo>
                  <a:pt x="0" y="0"/>
                </a:lnTo>
                <a:lnTo>
                  <a:pt x="0" y="5289804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85596" y="1163777"/>
            <a:ext cx="10085705" cy="436435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35"/>
              </a:spcBef>
              <a:buChar char="-"/>
              <a:tabLst>
                <a:tab pos="241300" algn="l"/>
                <a:tab pos="2164715" algn="l"/>
              </a:tabLst>
            </a:pPr>
            <a:r>
              <a:rPr sz="2800" spc="-110" dirty="0">
                <a:latin typeface="Trebuchet MS" panose="020B0603020202020204"/>
                <a:cs typeface="Trebuchet MS" panose="020B0603020202020204"/>
              </a:rPr>
              <a:t>Обучающиеся</a:t>
            </a:r>
            <a:r>
              <a:rPr sz="2800" spc="-19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95" dirty="0">
                <a:latin typeface="Trebuchet MS" panose="020B0603020202020204"/>
                <a:cs typeface="Trebuchet MS" panose="020B0603020202020204"/>
              </a:rPr>
              <a:t>IX</a:t>
            </a:r>
            <a:r>
              <a:rPr sz="2800" spc="-2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40" dirty="0">
                <a:latin typeface="Trebuchet MS" panose="020B0603020202020204"/>
                <a:cs typeface="Trebuchet MS" panose="020B0603020202020204"/>
              </a:rPr>
              <a:t>классов</a:t>
            </a:r>
            <a:r>
              <a:rPr sz="2800" spc="-2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20" dirty="0">
                <a:latin typeface="Trebuchet MS" panose="020B0603020202020204"/>
                <a:cs typeface="Trebuchet MS" panose="020B0603020202020204"/>
              </a:rPr>
              <a:t>для</a:t>
            </a:r>
            <a:r>
              <a:rPr sz="2800" spc="-22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50" dirty="0">
                <a:latin typeface="Trebuchet MS" panose="020B0603020202020204"/>
                <a:cs typeface="Trebuchet MS" panose="020B0603020202020204"/>
              </a:rPr>
              <a:t>участия</a:t>
            </a:r>
            <a:r>
              <a:rPr sz="2800" spc="-204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05" dirty="0">
                <a:latin typeface="Trebuchet MS" panose="020B0603020202020204"/>
                <a:cs typeface="Trebuchet MS" panose="020B0603020202020204"/>
              </a:rPr>
              <a:t>в</a:t>
            </a:r>
            <a:r>
              <a:rPr sz="2800" spc="-19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30" dirty="0">
                <a:latin typeface="Trebuchet MS" panose="020B0603020202020204"/>
                <a:cs typeface="Trebuchet MS" panose="020B0603020202020204"/>
              </a:rPr>
              <a:t>ГИА</a:t>
            </a:r>
            <a:r>
              <a:rPr sz="2800" spc="-2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05" dirty="0">
                <a:latin typeface="Trebuchet MS" panose="020B0603020202020204"/>
                <a:cs typeface="Trebuchet MS" panose="020B0603020202020204"/>
              </a:rPr>
              <a:t>в</a:t>
            </a:r>
            <a:r>
              <a:rPr sz="2800" spc="-2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45" dirty="0">
                <a:latin typeface="Trebuchet MS" panose="020B0603020202020204"/>
                <a:cs typeface="Trebuchet MS" panose="020B0603020202020204"/>
              </a:rPr>
              <a:t>форме</a:t>
            </a:r>
            <a:r>
              <a:rPr sz="2800" spc="-204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40" dirty="0">
                <a:latin typeface="Trebuchet MS" panose="020B0603020202020204"/>
                <a:cs typeface="Trebuchet MS" panose="020B0603020202020204"/>
              </a:rPr>
              <a:t>ОГЭ</a:t>
            </a:r>
            <a:r>
              <a:rPr sz="2800" spc="-2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или</a:t>
            </a:r>
            <a:r>
              <a:rPr sz="2800" spc="-2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45" dirty="0">
                <a:latin typeface="Trebuchet MS" panose="020B0603020202020204"/>
                <a:cs typeface="Trebuchet MS" panose="020B0603020202020204"/>
              </a:rPr>
              <a:t>ГВЭ  </a:t>
            </a:r>
            <a:r>
              <a:rPr sz="2800" spc="-95" dirty="0">
                <a:latin typeface="Trebuchet MS" panose="020B0603020202020204"/>
                <a:cs typeface="Trebuchet MS" panose="020B0603020202020204"/>
              </a:rPr>
              <a:t>подают</a:t>
            </a:r>
            <a:r>
              <a:rPr sz="2800" spc="-18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20" dirty="0">
                <a:latin typeface="Trebuchet MS" panose="020B0603020202020204"/>
                <a:cs typeface="Trebuchet MS" panose="020B0603020202020204"/>
              </a:rPr>
              <a:t>заявление</a:t>
            </a:r>
            <a:r>
              <a:rPr sz="2800" spc="-22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90" dirty="0">
                <a:latin typeface="Trebuchet MS" panose="020B0603020202020204"/>
                <a:cs typeface="Trebuchet MS" panose="020B0603020202020204"/>
              </a:rPr>
              <a:t>(выбор</a:t>
            </a:r>
            <a:r>
              <a:rPr sz="2800" spc="-18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25" dirty="0">
                <a:latin typeface="Trebuchet MS" panose="020B0603020202020204"/>
                <a:cs typeface="Trebuchet MS" panose="020B0603020202020204"/>
              </a:rPr>
              <a:t>учебных</a:t>
            </a:r>
            <a:r>
              <a:rPr sz="2800" spc="-204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предметов</a:t>
            </a:r>
            <a:r>
              <a:rPr sz="2800" spc="-19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90" dirty="0">
                <a:latin typeface="Trebuchet MS" panose="020B0603020202020204"/>
                <a:cs typeface="Trebuchet MS" panose="020B0603020202020204"/>
              </a:rPr>
              <a:t>и</a:t>
            </a:r>
            <a:r>
              <a:rPr sz="2800" spc="-204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40" dirty="0">
                <a:latin typeface="Trebuchet MS" panose="020B0603020202020204"/>
                <a:cs typeface="Trebuchet MS" panose="020B0603020202020204"/>
              </a:rPr>
              <a:t>форма</a:t>
            </a:r>
            <a:r>
              <a:rPr sz="2800" spc="-19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14" dirty="0">
                <a:latin typeface="Trebuchet MS" panose="020B0603020202020204"/>
                <a:cs typeface="Trebuchet MS" panose="020B0603020202020204"/>
              </a:rPr>
              <a:t>итоговой  </a:t>
            </a:r>
            <a:r>
              <a:rPr sz="2800" spc="-140" dirty="0">
                <a:latin typeface="Trebuchet MS" panose="020B0603020202020204"/>
                <a:cs typeface="Trebuchet MS" panose="020B0603020202020204"/>
              </a:rPr>
              <a:t>аттестации)	</a:t>
            </a:r>
            <a:r>
              <a:rPr lang="ru-RU" sz="2800" spc="-140" dirty="0">
                <a:latin typeface="Trebuchet MS" panose="020B0603020202020204"/>
                <a:cs typeface="Trebuchet MS" panose="020B0603020202020204"/>
              </a:rPr>
              <a:t>и согласие на обработку персональных данных в образовательной орагнизации, где она обучаются не позднее, чем за 2 до проведения итогового собеседования;</a:t>
            </a:r>
            <a:endParaRPr sz="2800" spc="-140" dirty="0">
              <a:latin typeface="Trebuchet MS" panose="020B0603020202020204"/>
              <a:cs typeface="Trebuchet MS" panose="020B0603020202020204"/>
            </a:endParaRPr>
          </a:p>
          <a:p>
            <a:pPr marL="241300" marR="5080" indent="-228600">
              <a:lnSpc>
                <a:spcPct val="90000"/>
              </a:lnSpc>
              <a:spcBef>
                <a:spcPts val="435"/>
              </a:spcBef>
              <a:buChar char="-"/>
              <a:tabLst>
                <a:tab pos="241300" algn="l"/>
                <a:tab pos="2164715" algn="l"/>
              </a:tabLst>
            </a:pPr>
            <a:r>
              <a:rPr sz="2800" spc="-150" dirty="0">
                <a:latin typeface="Trebuchet MS" panose="020B0603020202020204"/>
                <a:cs typeface="Trebuchet MS" panose="020B0603020202020204"/>
              </a:rPr>
              <a:t>ГВЭ</a:t>
            </a:r>
            <a:r>
              <a:rPr sz="2800" spc="-2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360" dirty="0">
                <a:latin typeface="Trebuchet MS" panose="020B0603020202020204"/>
                <a:cs typeface="Trebuchet MS" panose="020B0603020202020204"/>
              </a:rPr>
              <a:t>–</a:t>
            </a:r>
            <a:r>
              <a:rPr sz="2800" spc="-20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специальная</a:t>
            </a:r>
            <a:r>
              <a:rPr sz="2800" spc="-2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30" dirty="0">
                <a:latin typeface="Trebuchet MS" panose="020B0603020202020204"/>
                <a:cs typeface="Trebuchet MS" panose="020B0603020202020204"/>
              </a:rPr>
              <a:t>несколько</a:t>
            </a:r>
            <a:r>
              <a:rPr sz="2800" spc="-22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95" dirty="0">
                <a:latin typeface="Trebuchet MS" panose="020B0603020202020204"/>
                <a:cs typeface="Trebuchet MS" panose="020B0603020202020204"/>
              </a:rPr>
              <a:t>упрощенная</a:t>
            </a:r>
            <a:r>
              <a:rPr sz="2800" spc="-204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40" dirty="0">
                <a:latin typeface="Trebuchet MS" panose="020B0603020202020204"/>
                <a:cs typeface="Trebuchet MS" panose="020B0603020202020204"/>
              </a:rPr>
              <a:t>форма</a:t>
            </a:r>
            <a:r>
              <a:rPr sz="2800" spc="-19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75" dirty="0">
                <a:latin typeface="Trebuchet MS" panose="020B0603020202020204"/>
                <a:cs typeface="Trebuchet MS" panose="020B0603020202020204"/>
              </a:rPr>
              <a:t>ГИА,</a:t>
            </a:r>
            <a:r>
              <a:rPr sz="2800" spc="-20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в</a:t>
            </a:r>
            <a:r>
              <a:rPr sz="2800" spc="-2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05" dirty="0">
                <a:latin typeface="Trebuchet MS" panose="020B0603020202020204"/>
                <a:cs typeface="Trebuchet MS" panose="020B0603020202020204"/>
              </a:rPr>
              <a:t>которой  </a:t>
            </a:r>
            <a:r>
              <a:rPr sz="2800" spc="-120" dirty="0">
                <a:latin typeface="Trebuchet MS" panose="020B0603020202020204"/>
                <a:cs typeface="Trebuchet MS" panose="020B0603020202020204"/>
              </a:rPr>
              <a:t>сдают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определенные </a:t>
            </a:r>
            <a:r>
              <a:rPr sz="2800" spc="-125" dirty="0">
                <a:latin typeface="Trebuchet MS" panose="020B0603020202020204"/>
                <a:cs typeface="Trebuchet MS" panose="020B0603020202020204"/>
              </a:rPr>
              <a:t>обучающиеся, </a:t>
            </a:r>
            <a:r>
              <a:rPr sz="2800" spc="-55" dirty="0">
                <a:latin typeface="Trebuchet MS" panose="020B0603020202020204"/>
                <a:cs typeface="Trebuchet MS" panose="020B0603020202020204"/>
              </a:rPr>
              <a:t>по </a:t>
            </a:r>
            <a:r>
              <a:rPr sz="2800" spc="-100" dirty="0">
                <a:latin typeface="Trebuchet MS" panose="020B0603020202020204"/>
                <a:cs typeface="Trebuchet MS" panose="020B0603020202020204"/>
              </a:rPr>
              <a:t>заключению</a:t>
            </a:r>
            <a:r>
              <a:rPr sz="2800" spc="-60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dirty="0">
                <a:latin typeface="Trebuchet MS" panose="020B0603020202020204"/>
                <a:cs typeface="Trebuchet MS" panose="020B0603020202020204"/>
              </a:rPr>
              <a:t>ЦПМПК</a:t>
            </a:r>
            <a:endParaRPr sz="2800">
              <a:latin typeface="Trebuchet MS" panose="020B0603020202020204"/>
              <a:cs typeface="Trebuchet MS" panose="020B0603020202020204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Char char="-"/>
              <a:tabLst>
                <a:tab pos="241300" algn="l"/>
              </a:tabLst>
            </a:pPr>
            <a:r>
              <a:rPr sz="2800" spc="-135" dirty="0">
                <a:latin typeface="Trebuchet MS" panose="020B0603020202020204"/>
                <a:cs typeface="Trebuchet MS" panose="020B0603020202020204"/>
              </a:rPr>
              <a:t>Допуск </a:t>
            </a:r>
            <a:r>
              <a:rPr sz="2800" spc="-150" dirty="0">
                <a:latin typeface="Trebuchet MS" panose="020B0603020202020204"/>
                <a:cs typeface="Trebuchet MS" panose="020B0603020202020204"/>
              </a:rPr>
              <a:t>к </a:t>
            </a:r>
            <a:r>
              <a:rPr sz="2800" spc="-130" dirty="0">
                <a:latin typeface="Trebuchet MS" panose="020B0603020202020204"/>
                <a:cs typeface="Trebuchet MS" panose="020B0603020202020204"/>
              </a:rPr>
              <a:t>ГИА </a:t>
            </a:r>
            <a:r>
              <a:rPr sz="2800" spc="360" dirty="0">
                <a:latin typeface="Trebuchet MS" panose="020B0603020202020204"/>
                <a:cs typeface="Trebuchet MS" panose="020B0603020202020204"/>
              </a:rPr>
              <a:t>–</a:t>
            </a:r>
            <a:r>
              <a:rPr sz="2800" spc="-56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14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решение </a:t>
            </a:r>
            <a:r>
              <a:rPr sz="2800" spc="-14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педагогического </a:t>
            </a:r>
            <a:r>
              <a:rPr sz="2800" spc="-15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Совета.</a:t>
            </a:r>
            <a:endParaRPr sz="2800">
              <a:latin typeface="Trebuchet MS" panose="020B0603020202020204"/>
              <a:cs typeface="Trebuchet MS" panose="020B0603020202020204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Char char="-"/>
              <a:tabLst>
                <a:tab pos="241300" algn="l"/>
              </a:tabLst>
            </a:pPr>
            <a:r>
              <a:rPr sz="2800" spc="-12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Обязательные </a:t>
            </a:r>
            <a:r>
              <a:rPr sz="2800" spc="-10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предметы </a:t>
            </a:r>
            <a:r>
              <a:rPr sz="2800" spc="-175" dirty="0">
                <a:latin typeface="Trebuchet MS" panose="020B0603020202020204"/>
                <a:cs typeface="Trebuchet MS" panose="020B0603020202020204"/>
              </a:rPr>
              <a:t>- </a:t>
            </a:r>
            <a:r>
              <a:rPr sz="2800" spc="-120" dirty="0">
                <a:latin typeface="Trebuchet MS" panose="020B0603020202020204"/>
                <a:cs typeface="Trebuchet MS" panose="020B0603020202020204"/>
              </a:rPr>
              <a:t>математика </a:t>
            </a:r>
            <a:r>
              <a:rPr sz="2800" spc="-90" dirty="0">
                <a:latin typeface="Trebuchet MS" panose="020B0603020202020204"/>
                <a:cs typeface="Trebuchet MS" panose="020B0603020202020204"/>
              </a:rPr>
              <a:t>и</a:t>
            </a:r>
            <a:r>
              <a:rPr sz="2800" spc="-52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70" dirty="0">
                <a:latin typeface="Trebuchet MS" panose="020B0603020202020204"/>
                <a:cs typeface="Trebuchet MS" panose="020B0603020202020204"/>
              </a:rPr>
              <a:t>русский </a:t>
            </a:r>
            <a:r>
              <a:rPr lang="ru-RU" sz="2800" spc="-170" dirty="0">
                <a:latin typeface="Trebuchet MS" panose="020B0603020202020204"/>
                <a:cs typeface="Trebuchet MS" panose="020B0603020202020204"/>
              </a:rPr>
              <a:t>язык</a:t>
            </a:r>
            <a:r>
              <a:rPr sz="2800" spc="-170" dirty="0">
                <a:latin typeface="Trebuchet MS" panose="020B0603020202020204"/>
                <a:cs typeface="Trebuchet MS" panose="020B0603020202020204"/>
              </a:rPr>
              <a:t>,</a:t>
            </a:r>
            <a:endParaRPr sz="2800">
              <a:latin typeface="Trebuchet MS" panose="020B0603020202020204"/>
              <a:cs typeface="Trebuchet MS" panose="020B0603020202020204"/>
            </a:endParaRPr>
          </a:p>
          <a:p>
            <a:pPr marL="4304665">
              <a:lnSpc>
                <a:spcPct val="100000"/>
              </a:lnSpc>
              <a:spcBef>
                <a:spcPts val="670"/>
              </a:spcBef>
            </a:pPr>
            <a:r>
              <a:rPr sz="2800" spc="-90" dirty="0">
                <a:latin typeface="Trebuchet MS" panose="020B0603020202020204"/>
                <a:cs typeface="Trebuchet MS" panose="020B0603020202020204"/>
              </a:rPr>
              <a:t>два </a:t>
            </a:r>
            <a:r>
              <a:rPr sz="2800" spc="-114" dirty="0">
                <a:latin typeface="Trebuchet MS" panose="020B0603020202020204"/>
                <a:cs typeface="Trebuchet MS" panose="020B0603020202020204"/>
              </a:rPr>
              <a:t>предмета </a:t>
            </a:r>
            <a:r>
              <a:rPr sz="2800" spc="365" dirty="0">
                <a:latin typeface="Trebuchet MS" panose="020B0603020202020204"/>
                <a:cs typeface="Trebuchet MS" panose="020B0603020202020204"/>
              </a:rPr>
              <a:t>–</a:t>
            </a:r>
            <a:r>
              <a:rPr sz="2800" spc="-56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5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по </a:t>
            </a:r>
            <a:r>
              <a:rPr sz="2800" spc="-13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выбору.</a:t>
            </a:r>
            <a:endParaRPr sz="28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63167" y="324611"/>
            <a:ext cx="2232660" cy="65836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365759"/>
            <a:ext cx="10515600" cy="1122045"/>
          </a:xfrm>
          <a:prstGeom prst="rect">
            <a:avLst/>
          </a:prstGeom>
          <a:solidFill>
            <a:srgbClr val="DEEBF7"/>
          </a:solidFill>
        </p:spPr>
        <p:txBody>
          <a:bodyPr vert="horz" wrap="square" lIns="0" tIns="0" rIns="0" bIns="0" rtlCol="0">
            <a:spAutoFit/>
          </a:bodyPr>
          <a:lstStyle/>
          <a:p>
            <a:pPr marL="3810" algn="ctr">
              <a:lnSpc>
                <a:spcPts val="3920"/>
              </a:lnSpc>
            </a:pPr>
            <a:r>
              <a:rPr sz="4000" spc="-50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ИТОГОВОЕ</a:t>
            </a:r>
            <a:r>
              <a:rPr sz="4000" spc="-21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4000" spc="-54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СОБЕСЕДОВАНИЕ</a:t>
            </a:r>
            <a:endParaRPr sz="4000">
              <a:latin typeface="Arial" panose="020B0604020202020204"/>
              <a:cs typeface="Arial" panose="020B0604020202020204"/>
            </a:endParaRPr>
          </a:p>
          <a:p>
            <a:pPr marL="1905" algn="ctr">
              <a:lnSpc>
                <a:spcPts val="4560"/>
              </a:lnSpc>
            </a:pPr>
            <a:r>
              <a:rPr sz="4000" spc="-45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ПО </a:t>
            </a:r>
            <a:r>
              <a:rPr sz="4000" spc="-47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РУССКОМУ</a:t>
            </a:r>
            <a:r>
              <a:rPr sz="4000" spc="-62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4000" spc="-50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ЯЗЫКУ</a:t>
            </a:r>
            <a:endParaRPr sz="4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" y="1825751"/>
            <a:ext cx="10515600" cy="4351020"/>
          </a:xfrm>
          <a:custGeom>
            <a:avLst/>
            <a:gdLst/>
            <a:ahLst/>
            <a:cxnLst/>
            <a:rect l="l" t="t" r="r" b="b"/>
            <a:pathLst>
              <a:path w="10515600" h="4351020">
                <a:moveTo>
                  <a:pt x="0" y="4351020"/>
                </a:moveTo>
                <a:lnTo>
                  <a:pt x="10515600" y="4351020"/>
                </a:lnTo>
                <a:lnTo>
                  <a:pt x="10515600" y="0"/>
                </a:lnTo>
                <a:lnTo>
                  <a:pt x="0" y="0"/>
                </a:lnTo>
                <a:lnTo>
                  <a:pt x="0" y="435102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29639" y="1793189"/>
            <a:ext cx="9043035" cy="3566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01115">
              <a:lnSpc>
                <a:spcPct val="100000"/>
              </a:lnSpc>
              <a:spcBef>
                <a:spcPts val="95"/>
              </a:spcBef>
            </a:pPr>
            <a:r>
              <a:rPr lang="ru-RU" sz="2800" b="1" spc="-250" dirty="0">
                <a:latin typeface="Arial" panose="020B0604020202020204"/>
                <a:cs typeface="Arial" panose="020B0604020202020204"/>
              </a:rPr>
              <a:t>Ф</a:t>
            </a:r>
            <a:r>
              <a:rPr sz="2800" b="1" spc="-250" dirty="0">
                <a:latin typeface="Arial" panose="020B0604020202020204"/>
                <a:cs typeface="Arial" panose="020B0604020202020204"/>
              </a:rPr>
              <a:t>ормат </a:t>
            </a:r>
            <a:r>
              <a:rPr sz="2800" b="1" spc="-165" dirty="0">
                <a:latin typeface="Arial" panose="020B0604020202020204"/>
                <a:cs typeface="Arial" panose="020B0604020202020204"/>
              </a:rPr>
              <a:t>экзамена </a:t>
            </a:r>
            <a:r>
              <a:rPr sz="2800" b="1" spc="-204" dirty="0">
                <a:latin typeface="Arial" panose="020B0604020202020204"/>
                <a:cs typeface="Arial" panose="020B0604020202020204"/>
              </a:rPr>
              <a:t>по </a:t>
            </a:r>
            <a:r>
              <a:rPr sz="2800" b="1" spc="-240" dirty="0">
                <a:latin typeface="Arial" panose="020B0604020202020204"/>
                <a:cs typeface="Arial" panose="020B0604020202020204"/>
              </a:rPr>
              <a:t>русскому</a:t>
            </a:r>
            <a:r>
              <a:rPr sz="2800" b="1" spc="170" dirty="0">
                <a:latin typeface="Arial" panose="020B0604020202020204"/>
                <a:cs typeface="Arial" panose="020B0604020202020204"/>
              </a:rPr>
              <a:t> </a:t>
            </a:r>
            <a:r>
              <a:rPr sz="2800" b="1" spc="-225" dirty="0">
                <a:latin typeface="Arial" panose="020B0604020202020204"/>
                <a:cs typeface="Arial" panose="020B0604020202020204"/>
              </a:rPr>
              <a:t>языку</a:t>
            </a:r>
            <a:endParaRPr sz="28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050">
              <a:latin typeface="Times New Roman" panose="02020603050405020304"/>
              <a:cs typeface="Times New Roman" panose="02020603050405020304"/>
            </a:endParaRPr>
          </a:p>
          <a:p>
            <a:pPr marL="633730" indent="-633730">
              <a:lnSpc>
                <a:spcPct val="100000"/>
              </a:lnSpc>
              <a:buFont typeface="Arial" panose="020B0604020202020204"/>
              <a:buChar char="•"/>
              <a:tabLst>
                <a:tab pos="633730" algn="l"/>
                <a:tab pos="634365" algn="l"/>
              </a:tabLst>
            </a:pPr>
            <a:r>
              <a:rPr sz="2800" spc="-150" dirty="0">
                <a:latin typeface="Trebuchet MS" panose="020B0603020202020204"/>
                <a:cs typeface="Trebuchet MS" panose="020B0603020202020204"/>
              </a:rPr>
              <a:t>Русский</a:t>
            </a:r>
            <a:r>
              <a:rPr sz="2800" spc="-20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14" dirty="0">
                <a:latin typeface="Trebuchet MS" panose="020B0603020202020204"/>
                <a:cs typeface="Trebuchet MS" panose="020B0603020202020204"/>
              </a:rPr>
              <a:t>язык</a:t>
            </a:r>
            <a:r>
              <a:rPr sz="2800" spc="-204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в</a:t>
            </a:r>
            <a:r>
              <a:rPr sz="2800" spc="-2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50" dirty="0">
                <a:latin typeface="Trebuchet MS" panose="020B0603020202020204"/>
                <a:cs typeface="Trebuchet MS" panose="020B0603020202020204"/>
              </a:rPr>
              <a:t>9-х</a:t>
            </a:r>
            <a:r>
              <a:rPr sz="2800" spc="-19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65" dirty="0">
                <a:latin typeface="Trebuchet MS" panose="020B0603020202020204"/>
                <a:cs typeface="Trebuchet MS" panose="020B0603020202020204"/>
              </a:rPr>
              <a:t>классах</a:t>
            </a:r>
            <a:r>
              <a:rPr sz="2800" spc="-22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20" dirty="0">
                <a:latin typeface="Trebuchet MS" panose="020B0603020202020204"/>
                <a:cs typeface="Trebuchet MS" panose="020B0603020202020204"/>
              </a:rPr>
              <a:t>сдают</a:t>
            </a:r>
            <a:r>
              <a:rPr sz="2800" spc="-18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в</a:t>
            </a:r>
            <a:r>
              <a:rPr sz="2800" spc="-2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95" dirty="0">
                <a:latin typeface="Trebuchet MS" panose="020B0603020202020204"/>
                <a:cs typeface="Trebuchet MS" panose="020B0603020202020204"/>
              </a:rPr>
              <a:t>два</a:t>
            </a:r>
            <a:r>
              <a:rPr sz="2800" spc="-204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60" dirty="0">
                <a:latin typeface="Trebuchet MS" panose="020B0603020202020204"/>
                <a:cs typeface="Trebuchet MS" panose="020B0603020202020204"/>
              </a:rPr>
              <a:t>этапа:</a:t>
            </a:r>
            <a:endParaRPr sz="2800">
              <a:latin typeface="Trebuchet MS" panose="020B0603020202020204"/>
              <a:cs typeface="Trebuchet MS" panose="020B0603020202020204"/>
            </a:endParaRPr>
          </a:p>
          <a:p>
            <a:pPr marL="2294890" lvl="1" indent="-351790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2295525" algn="l"/>
              </a:tabLst>
            </a:pPr>
            <a:r>
              <a:rPr sz="2800" spc="-114" dirty="0">
                <a:latin typeface="Trebuchet MS" panose="020B0603020202020204"/>
                <a:cs typeface="Trebuchet MS" panose="020B0603020202020204"/>
              </a:rPr>
              <a:t>собеседование </a:t>
            </a:r>
            <a:r>
              <a:rPr sz="2800" spc="-150" dirty="0">
                <a:latin typeface="Trebuchet MS" panose="020B0603020202020204"/>
                <a:cs typeface="Trebuchet MS" panose="020B0603020202020204"/>
              </a:rPr>
              <a:t>(устная </a:t>
            </a:r>
            <a:r>
              <a:rPr sz="2800" spc="-165" dirty="0">
                <a:latin typeface="Trebuchet MS" panose="020B0603020202020204"/>
                <a:cs typeface="Trebuchet MS" panose="020B0603020202020204"/>
              </a:rPr>
              <a:t>часть)- </a:t>
            </a:r>
            <a:r>
              <a:rPr sz="2800" spc="-12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допуск</a:t>
            </a:r>
            <a:r>
              <a:rPr sz="2800" spc="-37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5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к</a:t>
            </a:r>
            <a:endParaRPr sz="2800">
              <a:latin typeface="Trebuchet MS" panose="020B0603020202020204"/>
              <a:cs typeface="Trebuchet MS" panose="020B0603020202020204"/>
            </a:endParaRPr>
          </a:p>
          <a:p>
            <a:pPr marL="2348230">
              <a:lnSpc>
                <a:spcPct val="100000"/>
              </a:lnSpc>
              <a:spcBef>
                <a:spcPts val="675"/>
              </a:spcBef>
            </a:pPr>
            <a:r>
              <a:rPr sz="2800" spc="-9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письменному </a:t>
            </a:r>
            <a:r>
              <a:rPr sz="2800" spc="-10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экзамену </a:t>
            </a:r>
            <a:r>
              <a:rPr sz="2800" spc="-55" dirty="0">
                <a:latin typeface="Trebuchet MS" panose="020B0603020202020204"/>
                <a:cs typeface="Trebuchet MS" panose="020B0603020202020204"/>
              </a:rPr>
              <a:t>по </a:t>
            </a:r>
            <a:r>
              <a:rPr sz="2800" spc="-135" dirty="0">
                <a:latin typeface="Trebuchet MS" panose="020B0603020202020204"/>
                <a:cs typeface="Trebuchet MS" panose="020B0603020202020204"/>
              </a:rPr>
              <a:t>русскому</a:t>
            </a:r>
            <a:r>
              <a:rPr sz="2800" spc="-64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20" dirty="0">
                <a:latin typeface="Trebuchet MS" panose="020B0603020202020204"/>
                <a:cs typeface="Trebuchet MS" panose="020B0603020202020204"/>
              </a:rPr>
              <a:t>языку</a:t>
            </a:r>
            <a:endParaRPr sz="2800">
              <a:latin typeface="Trebuchet MS" panose="020B0603020202020204"/>
              <a:cs typeface="Trebuchet MS" panose="020B0603020202020204"/>
            </a:endParaRPr>
          </a:p>
          <a:p>
            <a:pPr marL="2295525" lvl="1" indent="-352425">
              <a:lnSpc>
                <a:spcPct val="100000"/>
              </a:lnSpc>
              <a:spcBef>
                <a:spcPts val="660"/>
              </a:spcBef>
              <a:buAutoNum type="arabicPeriod" startAt="2"/>
              <a:tabLst>
                <a:tab pos="2295525" algn="l"/>
              </a:tabLst>
            </a:pPr>
            <a:r>
              <a:rPr sz="2800" spc="-105" dirty="0">
                <a:latin typeface="Trebuchet MS" panose="020B0603020202020204"/>
                <a:cs typeface="Trebuchet MS" panose="020B0603020202020204"/>
              </a:rPr>
              <a:t>письменная </a:t>
            </a:r>
            <a:r>
              <a:rPr sz="2800" spc="-155" dirty="0">
                <a:latin typeface="Trebuchet MS" panose="020B0603020202020204"/>
                <a:cs typeface="Trebuchet MS" panose="020B0603020202020204"/>
              </a:rPr>
              <a:t>часть </a:t>
            </a:r>
            <a:r>
              <a:rPr sz="2800" spc="365" dirty="0">
                <a:latin typeface="Trebuchet MS" panose="020B0603020202020204"/>
                <a:cs typeface="Trebuchet MS" panose="020B0603020202020204"/>
              </a:rPr>
              <a:t>–</a:t>
            </a:r>
            <a:r>
              <a:rPr sz="2800" spc="-36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40" dirty="0">
                <a:latin typeface="Trebuchet MS" panose="020B0603020202020204"/>
                <a:cs typeface="Trebuchet MS" panose="020B0603020202020204"/>
              </a:rPr>
              <a:t>ОГЭ</a:t>
            </a:r>
            <a:endParaRPr sz="2800">
              <a:latin typeface="Trebuchet MS" panose="020B0603020202020204"/>
              <a:cs typeface="Trebuchet MS" panose="020B0603020202020204"/>
            </a:endParaRPr>
          </a:p>
          <a:p>
            <a:pPr marL="633730" indent="-633730">
              <a:lnSpc>
                <a:spcPct val="100000"/>
              </a:lnSpc>
              <a:spcBef>
                <a:spcPts val="660"/>
              </a:spcBef>
              <a:buFont typeface="Arial" panose="020B0604020202020204"/>
              <a:buChar char="•"/>
              <a:tabLst>
                <a:tab pos="633730" algn="l"/>
                <a:tab pos="634365" algn="l"/>
              </a:tabLst>
            </a:pPr>
            <a:r>
              <a:rPr sz="2800" spc="-85" dirty="0">
                <a:latin typeface="Trebuchet MS" panose="020B0603020202020204"/>
                <a:cs typeface="Trebuchet MS" panose="020B0603020202020204"/>
              </a:rPr>
              <a:t>Основной </a:t>
            </a:r>
            <a:r>
              <a:rPr sz="2800" spc="-140" dirty="0">
                <a:latin typeface="Trebuchet MS" panose="020B0603020202020204"/>
                <a:cs typeface="Trebuchet MS" panose="020B0603020202020204"/>
              </a:rPr>
              <a:t>этап </a:t>
            </a:r>
            <a:r>
              <a:rPr sz="2800" spc="-114" dirty="0">
                <a:latin typeface="Trebuchet MS" panose="020B0603020202020204"/>
                <a:cs typeface="Trebuchet MS" panose="020B0603020202020204"/>
              </a:rPr>
              <a:t>собеседования </a:t>
            </a:r>
            <a:r>
              <a:rPr sz="2800" spc="-175" dirty="0">
                <a:latin typeface="Trebuchet MS" panose="020B0603020202020204"/>
                <a:cs typeface="Trebuchet MS" panose="020B0603020202020204"/>
              </a:rPr>
              <a:t>-</a:t>
            </a:r>
            <a:r>
              <a:rPr sz="2800" spc="-47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6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февраль</a:t>
            </a:r>
            <a:endParaRPr sz="28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8677" y="221106"/>
            <a:ext cx="2232660" cy="65836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365759"/>
            <a:ext cx="10515600" cy="1122045"/>
          </a:xfrm>
          <a:prstGeom prst="rect">
            <a:avLst/>
          </a:prstGeom>
          <a:solidFill>
            <a:srgbClr val="DEEBF7"/>
          </a:solidFill>
        </p:spPr>
        <p:txBody>
          <a:bodyPr vert="horz" wrap="square" lIns="0" tIns="0" rIns="0" bIns="0" rtlCol="0">
            <a:spAutoFit/>
          </a:bodyPr>
          <a:lstStyle/>
          <a:p>
            <a:pPr marL="3810" algn="ctr">
              <a:lnSpc>
                <a:spcPts val="3920"/>
              </a:lnSpc>
            </a:pPr>
            <a:r>
              <a:rPr sz="4000" spc="-50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ИТОГОВОЕ</a:t>
            </a:r>
            <a:r>
              <a:rPr sz="4000" spc="-21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4000" spc="-54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СОБЕСЕДОВАНИЕ</a:t>
            </a:r>
            <a:endParaRPr sz="4000">
              <a:latin typeface="Arial" panose="020B0604020202020204"/>
              <a:cs typeface="Arial" panose="020B0604020202020204"/>
            </a:endParaRPr>
          </a:p>
          <a:p>
            <a:pPr marL="1905" algn="ctr">
              <a:lnSpc>
                <a:spcPts val="4560"/>
              </a:lnSpc>
            </a:pPr>
            <a:r>
              <a:rPr sz="4000" spc="-45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ПО </a:t>
            </a:r>
            <a:r>
              <a:rPr sz="4000" spc="-47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РУССКОМУ</a:t>
            </a:r>
            <a:r>
              <a:rPr sz="4000" spc="-62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4000" spc="-50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ЯЗЫКУ</a:t>
            </a:r>
            <a:endParaRPr sz="4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8200" y="1825751"/>
            <a:ext cx="10515600" cy="4398645"/>
          </a:xfrm>
          <a:prstGeom prst="rect">
            <a:avLst/>
          </a:prstGeom>
          <a:solidFill>
            <a:srgbClr val="F8CAAC"/>
          </a:solidFill>
        </p:spPr>
        <p:txBody>
          <a:bodyPr vert="horz" wrap="square" lIns="0" tIns="0" rIns="0" bIns="0" rtlCol="0">
            <a:spAutoFit/>
          </a:bodyPr>
          <a:lstStyle/>
          <a:p>
            <a:pPr marL="2672715">
              <a:lnSpc>
                <a:spcPts val="3200"/>
              </a:lnSpc>
            </a:pPr>
            <a:r>
              <a:rPr sz="2800" b="1" spc="-275" dirty="0">
                <a:latin typeface="Arial" panose="020B0604020202020204"/>
                <a:cs typeface="Arial" panose="020B0604020202020204"/>
              </a:rPr>
              <a:t>Устная </a:t>
            </a:r>
            <a:r>
              <a:rPr sz="2800" b="1" spc="-260" dirty="0">
                <a:latin typeface="Arial" panose="020B0604020202020204"/>
                <a:cs typeface="Arial" panose="020B0604020202020204"/>
              </a:rPr>
              <a:t>част</a:t>
            </a:r>
            <a:r>
              <a:rPr lang="ru-RU" sz="2800" b="1" spc="-260" dirty="0">
                <a:latin typeface="Arial" panose="020B0604020202020204"/>
                <a:cs typeface="Arial" panose="020B0604020202020204"/>
              </a:rPr>
              <a:t>ь</a:t>
            </a:r>
            <a:r>
              <a:rPr sz="2800" b="1" spc="-260" dirty="0">
                <a:latin typeface="Arial" panose="020B0604020202020204"/>
                <a:cs typeface="Arial" panose="020B0604020202020204"/>
              </a:rPr>
              <a:t> </a:t>
            </a:r>
            <a:r>
              <a:rPr sz="2800" b="1" spc="-390" dirty="0">
                <a:latin typeface="Arial" panose="020B0604020202020204"/>
                <a:cs typeface="Arial" panose="020B0604020202020204"/>
              </a:rPr>
              <a:t>ОГЭ </a:t>
            </a:r>
            <a:r>
              <a:rPr sz="2800" b="1" spc="-275" dirty="0">
                <a:latin typeface="Arial" panose="020B0604020202020204"/>
                <a:cs typeface="Arial" panose="020B0604020202020204"/>
              </a:rPr>
              <a:t>ставит </a:t>
            </a:r>
            <a:r>
              <a:rPr sz="2800" b="1" spc="-140" dirty="0">
                <a:latin typeface="Arial" panose="020B0604020202020204"/>
                <a:cs typeface="Arial" panose="020B0604020202020204"/>
              </a:rPr>
              <a:t>4</a:t>
            </a:r>
            <a:r>
              <a:rPr sz="2800" b="1" spc="140" dirty="0">
                <a:latin typeface="Arial" panose="020B0604020202020204"/>
                <a:cs typeface="Arial" panose="020B0604020202020204"/>
              </a:rPr>
              <a:t> </a:t>
            </a:r>
            <a:r>
              <a:rPr sz="2800" b="1" spc="-190" dirty="0">
                <a:latin typeface="Arial" panose="020B0604020202020204"/>
                <a:cs typeface="Arial" panose="020B0604020202020204"/>
              </a:rPr>
              <a:t>задачи:</a:t>
            </a:r>
            <a:endParaRPr sz="2800">
              <a:latin typeface="Arial" panose="020B0604020202020204"/>
              <a:cs typeface="Arial" panose="020B0604020202020204"/>
            </a:endParaRPr>
          </a:p>
          <a:p>
            <a:pPr marL="2858770">
              <a:lnSpc>
                <a:spcPct val="100000"/>
              </a:lnSpc>
              <a:spcBef>
                <a:spcPts val="675"/>
              </a:spcBef>
            </a:pPr>
            <a:r>
              <a:rPr sz="2800" spc="-175" dirty="0">
                <a:latin typeface="Trebuchet MS" panose="020B0603020202020204"/>
                <a:cs typeface="Trebuchet MS" panose="020B0603020202020204"/>
              </a:rPr>
              <a:t>- </a:t>
            </a:r>
            <a:r>
              <a:rPr sz="2800" spc="-105" dirty="0">
                <a:latin typeface="Trebuchet MS" panose="020B0603020202020204"/>
                <a:cs typeface="Trebuchet MS" panose="020B0603020202020204"/>
              </a:rPr>
              <a:t>Выразительно </a:t>
            </a:r>
            <a:r>
              <a:rPr sz="2800" spc="-125" dirty="0">
                <a:latin typeface="Trebuchet MS" panose="020B0603020202020204"/>
                <a:cs typeface="Trebuchet MS" panose="020B0603020202020204"/>
              </a:rPr>
              <a:t>прочитать</a:t>
            </a:r>
            <a:r>
              <a:rPr sz="2800" spc="-29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229" dirty="0">
                <a:latin typeface="Trebuchet MS" panose="020B0603020202020204"/>
                <a:cs typeface="Trebuchet MS" panose="020B0603020202020204"/>
              </a:rPr>
              <a:t>текст.</a:t>
            </a:r>
            <a:endParaRPr sz="2800">
              <a:latin typeface="Trebuchet MS" panose="020B0603020202020204"/>
              <a:cs typeface="Trebuchet MS" panose="020B0603020202020204"/>
            </a:endParaRPr>
          </a:p>
          <a:p>
            <a:pPr marL="1466850">
              <a:lnSpc>
                <a:spcPct val="100000"/>
              </a:lnSpc>
              <a:spcBef>
                <a:spcPts val="660"/>
              </a:spcBef>
            </a:pPr>
            <a:r>
              <a:rPr sz="2800" spc="-175" dirty="0">
                <a:latin typeface="Trebuchet MS" panose="020B0603020202020204"/>
                <a:cs typeface="Trebuchet MS" panose="020B0603020202020204"/>
              </a:rPr>
              <a:t>- </a:t>
            </a:r>
            <a:r>
              <a:rPr sz="2800" spc="-130" dirty="0">
                <a:latin typeface="Trebuchet MS" panose="020B0603020202020204"/>
                <a:cs typeface="Trebuchet MS" panose="020B0603020202020204"/>
              </a:rPr>
              <a:t>Пересказать </a:t>
            </a:r>
            <a:r>
              <a:rPr sz="2800" spc="-100" dirty="0">
                <a:latin typeface="Trebuchet MS" panose="020B0603020202020204"/>
                <a:cs typeface="Trebuchet MS" panose="020B0603020202020204"/>
              </a:rPr>
              <a:t>прочитанное </a:t>
            </a:r>
            <a:r>
              <a:rPr sz="2800" spc="-210" dirty="0">
                <a:latin typeface="Trebuchet MS" panose="020B0603020202020204"/>
                <a:cs typeface="Trebuchet MS" panose="020B0603020202020204"/>
              </a:rPr>
              <a:t>с </a:t>
            </a:r>
            <a:r>
              <a:rPr sz="2800" spc="-120" dirty="0">
                <a:latin typeface="Trebuchet MS" panose="020B0603020202020204"/>
                <a:cs typeface="Trebuchet MS" panose="020B0603020202020204"/>
              </a:rPr>
              <a:t>интеграцией</a:t>
            </a:r>
            <a:r>
              <a:rPr sz="2800" spc="-4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45" dirty="0">
                <a:latin typeface="Trebuchet MS" panose="020B0603020202020204"/>
                <a:cs typeface="Trebuchet MS" panose="020B0603020202020204"/>
              </a:rPr>
              <a:t>цитаты.</a:t>
            </a:r>
            <a:endParaRPr sz="2800">
              <a:latin typeface="Trebuchet MS" panose="020B0603020202020204"/>
              <a:cs typeface="Trebuchet MS" panose="020B0603020202020204"/>
            </a:endParaRPr>
          </a:p>
          <a:p>
            <a:pPr marL="3641725" marR="1017905" indent="-2621915">
              <a:lnSpc>
                <a:spcPts val="3020"/>
              </a:lnSpc>
              <a:spcBef>
                <a:spcPts val="1045"/>
              </a:spcBef>
            </a:pPr>
            <a:r>
              <a:rPr sz="2800" spc="-175" dirty="0">
                <a:latin typeface="Trebuchet MS" panose="020B0603020202020204"/>
                <a:cs typeface="Trebuchet MS" panose="020B0603020202020204"/>
              </a:rPr>
              <a:t>-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Построить </a:t>
            </a:r>
            <a:r>
              <a:rPr sz="2800" spc="-114" dirty="0">
                <a:latin typeface="Trebuchet MS" panose="020B0603020202020204"/>
                <a:cs typeface="Trebuchet MS" panose="020B0603020202020204"/>
              </a:rPr>
              <a:t>монологическое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высказывание </a:t>
            </a:r>
            <a:r>
              <a:rPr sz="2800" spc="-210" dirty="0">
                <a:latin typeface="Trebuchet MS" panose="020B0603020202020204"/>
                <a:cs typeface="Trebuchet MS" panose="020B0603020202020204"/>
              </a:rPr>
              <a:t>с </a:t>
            </a:r>
            <a:r>
              <a:rPr sz="2800" spc="-65" dirty="0">
                <a:latin typeface="Trebuchet MS" panose="020B0603020202020204"/>
                <a:cs typeface="Trebuchet MS" panose="020B0603020202020204"/>
              </a:rPr>
              <a:t>опорой</a:t>
            </a:r>
            <a:r>
              <a:rPr sz="2800" spc="-59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85" dirty="0">
                <a:latin typeface="Trebuchet MS" panose="020B0603020202020204"/>
                <a:cs typeface="Trebuchet MS" panose="020B0603020202020204"/>
              </a:rPr>
              <a:t>на  </a:t>
            </a:r>
            <a:r>
              <a:rPr sz="2800" spc="-105" dirty="0">
                <a:latin typeface="Trebuchet MS" panose="020B0603020202020204"/>
                <a:cs typeface="Trebuchet MS" panose="020B0603020202020204"/>
              </a:rPr>
              <a:t>предложенный</a:t>
            </a:r>
            <a:r>
              <a:rPr sz="2800" spc="-19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45" dirty="0">
                <a:latin typeface="Trebuchet MS" panose="020B0603020202020204"/>
                <a:cs typeface="Trebuchet MS" panose="020B0603020202020204"/>
              </a:rPr>
              <a:t>план.</a:t>
            </a:r>
            <a:endParaRPr sz="2800">
              <a:latin typeface="Trebuchet MS" panose="020B0603020202020204"/>
              <a:cs typeface="Trebuchet MS" panose="020B0603020202020204"/>
            </a:endParaRPr>
          </a:p>
          <a:p>
            <a:pPr algn="ctr">
              <a:lnSpc>
                <a:spcPct val="100000"/>
              </a:lnSpc>
              <a:spcBef>
                <a:spcPts val="630"/>
              </a:spcBef>
            </a:pPr>
            <a:r>
              <a:rPr sz="2800" spc="-175" dirty="0">
                <a:latin typeface="Trebuchet MS" panose="020B0603020202020204"/>
                <a:cs typeface="Trebuchet MS" panose="020B0603020202020204"/>
              </a:rPr>
              <a:t>-</a:t>
            </a:r>
            <a:r>
              <a:rPr sz="2800" spc="-2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05" dirty="0">
                <a:latin typeface="Trebuchet MS" panose="020B0603020202020204"/>
                <a:cs typeface="Trebuchet MS" panose="020B0603020202020204"/>
              </a:rPr>
              <a:t>Принять</a:t>
            </a:r>
            <a:r>
              <a:rPr sz="2800" spc="-19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50" dirty="0">
                <a:latin typeface="Trebuchet MS" panose="020B0603020202020204"/>
                <a:cs typeface="Trebuchet MS" panose="020B0603020202020204"/>
              </a:rPr>
              <a:t>участие</a:t>
            </a:r>
            <a:r>
              <a:rPr sz="2800" spc="-20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05" dirty="0">
                <a:latin typeface="Trebuchet MS" panose="020B0603020202020204"/>
                <a:cs typeface="Trebuchet MS" panose="020B0603020202020204"/>
              </a:rPr>
              <a:t>в</a:t>
            </a:r>
            <a:r>
              <a:rPr sz="2800" spc="-2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25" dirty="0">
                <a:latin typeface="Trebuchet MS" panose="020B0603020202020204"/>
                <a:cs typeface="Trebuchet MS" panose="020B0603020202020204"/>
              </a:rPr>
              <a:t>диалоге</a:t>
            </a:r>
            <a:r>
              <a:rPr sz="2800" spc="-23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85" dirty="0">
                <a:latin typeface="Trebuchet MS" panose="020B0603020202020204"/>
                <a:cs typeface="Trebuchet MS" panose="020B0603020202020204"/>
              </a:rPr>
              <a:t>на</a:t>
            </a:r>
            <a:r>
              <a:rPr sz="2800" spc="-2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75" dirty="0">
                <a:latin typeface="Trebuchet MS" panose="020B0603020202020204"/>
                <a:cs typeface="Trebuchet MS" panose="020B0603020202020204"/>
              </a:rPr>
              <a:t>выбранную</a:t>
            </a:r>
            <a:r>
              <a:rPr sz="2800" spc="-2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85" dirty="0">
                <a:latin typeface="Trebuchet MS" panose="020B0603020202020204"/>
                <a:cs typeface="Trebuchet MS" panose="020B0603020202020204"/>
              </a:rPr>
              <a:t>тему.</a:t>
            </a:r>
            <a:endParaRPr sz="2800" spc="-185" dirty="0">
              <a:latin typeface="Trebuchet MS" panose="020B0603020202020204"/>
              <a:cs typeface="Trebuchet MS" panose="020B0603020202020204"/>
            </a:endParaRPr>
          </a:p>
          <a:p>
            <a:pPr algn="ctr">
              <a:lnSpc>
                <a:spcPct val="100000"/>
              </a:lnSpc>
              <a:spcBef>
                <a:spcPts val="630"/>
              </a:spcBef>
            </a:pPr>
            <a:endParaRPr sz="2800">
              <a:latin typeface="Trebuchet MS" panose="020B0603020202020204"/>
              <a:cs typeface="Trebuchet MS" panose="020B0603020202020204"/>
            </a:endParaRPr>
          </a:p>
          <a:p>
            <a:pPr algn="ctr">
              <a:lnSpc>
                <a:spcPct val="100000"/>
              </a:lnSpc>
              <a:spcBef>
                <a:spcPts val="630"/>
              </a:spcBef>
            </a:pPr>
            <a:endParaRPr sz="2800">
              <a:latin typeface="Trebuchet MS" panose="020B0603020202020204"/>
              <a:cs typeface="Trebuchet MS" panose="020B0603020202020204"/>
            </a:endParaRPr>
          </a:p>
          <a:p>
            <a:pPr algn="ctr">
              <a:lnSpc>
                <a:spcPct val="100000"/>
              </a:lnSpc>
              <a:spcBef>
                <a:spcPts val="630"/>
              </a:spcBef>
            </a:pPr>
            <a:endParaRPr sz="28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4402" y="229361"/>
            <a:ext cx="2232660" cy="65836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365759"/>
            <a:ext cx="10515600" cy="1122045"/>
          </a:xfrm>
          <a:prstGeom prst="rect">
            <a:avLst/>
          </a:prstGeom>
          <a:solidFill>
            <a:srgbClr val="DEEBF7"/>
          </a:solidFill>
        </p:spPr>
        <p:txBody>
          <a:bodyPr vert="horz" wrap="square" lIns="0" tIns="0" rIns="0" bIns="0" rtlCol="0">
            <a:spAutoFit/>
          </a:bodyPr>
          <a:lstStyle/>
          <a:p>
            <a:pPr marL="3810" algn="ctr">
              <a:lnSpc>
                <a:spcPts val="3920"/>
              </a:lnSpc>
            </a:pPr>
            <a:r>
              <a:rPr sz="4000" spc="-50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ИТОГОВОЕ</a:t>
            </a:r>
            <a:r>
              <a:rPr sz="4000" spc="-21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4000" spc="-54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СОБЕСЕДОВАНИЕ</a:t>
            </a:r>
            <a:endParaRPr sz="4000">
              <a:latin typeface="Arial" panose="020B0604020202020204"/>
              <a:cs typeface="Arial" panose="020B0604020202020204"/>
            </a:endParaRPr>
          </a:p>
          <a:p>
            <a:pPr marL="1905" algn="ctr">
              <a:lnSpc>
                <a:spcPts val="4560"/>
              </a:lnSpc>
            </a:pPr>
            <a:r>
              <a:rPr sz="4000" spc="-45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ПО </a:t>
            </a:r>
            <a:r>
              <a:rPr sz="4000" spc="-47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РУССКОМУ</a:t>
            </a:r>
            <a:r>
              <a:rPr sz="4000" spc="-62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4000" spc="-50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ЯЗЫКУ</a:t>
            </a:r>
            <a:endParaRPr sz="4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" y="1825751"/>
            <a:ext cx="10515600" cy="4351020"/>
          </a:xfrm>
          <a:custGeom>
            <a:avLst/>
            <a:gdLst/>
            <a:ahLst/>
            <a:cxnLst/>
            <a:rect l="l" t="t" r="r" b="b"/>
            <a:pathLst>
              <a:path w="10515600" h="4351020">
                <a:moveTo>
                  <a:pt x="0" y="4351020"/>
                </a:moveTo>
                <a:lnTo>
                  <a:pt x="10515600" y="4351020"/>
                </a:lnTo>
                <a:lnTo>
                  <a:pt x="10515600" y="0"/>
                </a:lnTo>
                <a:lnTo>
                  <a:pt x="0" y="0"/>
                </a:lnTo>
                <a:lnTo>
                  <a:pt x="0" y="435102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16939" y="1736801"/>
            <a:ext cx="10307955" cy="316103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241300" marR="1136015" indent="-228600">
              <a:lnSpc>
                <a:spcPct val="70000"/>
              </a:lnSpc>
              <a:spcBef>
                <a:spcPts val="1040"/>
              </a:spcBef>
              <a:buFont typeface="Arial" panose="020B0604020202020204"/>
              <a:buChar char="•"/>
              <a:tabLst>
                <a:tab pos="241300" algn="l"/>
              </a:tabLst>
            </a:pPr>
            <a:r>
              <a:rPr sz="2600" spc="-80" dirty="0">
                <a:latin typeface="Trebuchet MS" panose="020B0603020202020204"/>
                <a:cs typeface="Trebuchet MS" panose="020B0603020202020204"/>
              </a:rPr>
              <a:t>Общее</a:t>
            </a:r>
            <a:r>
              <a:rPr sz="2600" spc="-23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90" dirty="0">
                <a:latin typeface="Trebuchet MS" panose="020B0603020202020204"/>
                <a:cs typeface="Trebuchet MS" panose="020B0603020202020204"/>
              </a:rPr>
              <a:t>время</a:t>
            </a:r>
            <a:r>
              <a:rPr sz="2600" spc="-2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20" dirty="0">
                <a:latin typeface="Trebuchet MS" panose="020B0603020202020204"/>
                <a:cs typeface="Trebuchet MS" panose="020B0603020202020204"/>
              </a:rPr>
              <a:t>ответа</a:t>
            </a:r>
            <a:r>
              <a:rPr sz="2600" spc="-17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90" dirty="0">
                <a:latin typeface="Trebuchet MS" panose="020B0603020202020204"/>
                <a:cs typeface="Trebuchet MS" panose="020B0603020202020204"/>
              </a:rPr>
              <a:t>одного</a:t>
            </a:r>
            <a:r>
              <a:rPr sz="2600" spc="-204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95" dirty="0">
                <a:latin typeface="Trebuchet MS" panose="020B0603020202020204"/>
                <a:cs typeface="Trebuchet MS" panose="020B0603020202020204"/>
              </a:rPr>
              <a:t>экзаменуемого</a:t>
            </a:r>
            <a:r>
              <a:rPr sz="2600" spc="-22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14" dirty="0">
                <a:latin typeface="Trebuchet MS" panose="020B0603020202020204"/>
                <a:cs typeface="Trebuchet MS" panose="020B0603020202020204"/>
              </a:rPr>
              <a:t>(включая</a:t>
            </a:r>
            <a:r>
              <a:rPr sz="2600" spc="-2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90" dirty="0">
                <a:latin typeface="Trebuchet MS" panose="020B0603020202020204"/>
                <a:cs typeface="Trebuchet MS" panose="020B0603020202020204"/>
              </a:rPr>
              <a:t>время</a:t>
            </a:r>
            <a:r>
              <a:rPr sz="2600" spc="-2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75" dirty="0">
                <a:latin typeface="Trebuchet MS" panose="020B0603020202020204"/>
                <a:cs typeface="Trebuchet MS" panose="020B0603020202020204"/>
              </a:rPr>
              <a:t>на  </a:t>
            </a:r>
            <a:r>
              <a:rPr sz="2600" spc="-114" dirty="0">
                <a:latin typeface="Trebuchet MS" panose="020B0603020202020204"/>
                <a:cs typeface="Trebuchet MS" panose="020B0603020202020204"/>
              </a:rPr>
              <a:t>подготовку) </a:t>
            </a:r>
            <a:r>
              <a:rPr sz="2600" spc="340" dirty="0">
                <a:latin typeface="Trebuchet MS" panose="020B0603020202020204"/>
                <a:cs typeface="Trebuchet MS" panose="020B0603020202020204"/>
              </a:rPr>
              <a:t>–</a:t>
            </a:r>
            <a:r>
              <a:rPr sz="2600" spc="-46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4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15 </a:t>
            </a:r>
            <a:r>
              <a:rPr sz="2600" spc="-14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минут.</a:t>
            </a:r>
            <a:endParaRPr sz="2600">
              <a:latin typeface="Trebuchet MS" panose="020B0603020202020204"/>
              <a:cs typeface="Trebuchet MS" panose="020B0603020202020204"/>
            </a:endParaRPr>
          </a:p>
          <a:p>
            <a:pPr marL="241300" marR="51435" indent="-228600">
              <a:lnSpc>
                <a:spcPct val="70000"/>
              </a:lnSpc>
              <a:spcBef>
                <a:spcPts val="1000"/>
              </a:spcBef>
              <a:buFont typeface="Arial" panose="020B0604020202020204"/>
              <a:buChar char="•"/>
              <a:tabLst>
                <a:tab pos="241300" algn="l"/>
              </a:tabLst>
            </a:pPr>
            <a:r>
              <a:rPr sz="2600" spc="-105" dirty="0">
                <a:latin typeface="Trebuchet MS" panose="020B0603020202020204"/>
                <a:cs typeface="Trebuchet MS" panose="020B0603020202020204"/>
              </a:rPr>
              <a:t>Каждое</a:t>
            </a:r>
            <a:r>
              <a:rPr sz="2600" spc="-22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05" dirty="0">
                <a:latin typeface="Trebuchet MS" panose="020B0603020202020204"/>
                <a:cs typeface="Trebuchet MS" panose="020B0603020202020204"/>
              </a:rPr>
              <a:t>последующее</a:t>
            </a:r>
            <a:r>
              <a:rPr sz="2600" spc="-22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85" dirty="0">
                <a:latin typeface="Trebuchet MS" panose="020B0603020202020204"/>
                <a:cs typeface="Trebuchet MS" panose="020B0603020202020204"/>
              </a:rPr>
              <a:t>задание</a:t>
            </a:r>
            <a:r>
              <a:rPr sz="2600" spc="-22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20" dirty="0">
                <a:latin typeface="Trebuchet MS" panose="020B0603020202020204"/>
                <a:cs typeface="Trebuchet MS" panose="020B0603020202020204"/>
              </a:rPr>
              <a:t>выдаётся</a:t>
            </a:r>
            <a:r>
              <a:rPr sz="2600" spc="-19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10" dirty="0">
                <a:latin typeface="Trebuchet MS" panose="020B0603020202020204"/>
                <a:cs typeface="Trebuchet MS" panose="020B0603020202020204"/>
              </a:rPr>
              <a:t>после</a:t>
            </a:r>
            <a:r>
              <a:rPr sz="2600" spc="-2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95" dirty="0">
                <a:latin typeface="Trebuchet MS" panose="020B0603020202020204"/>
                <a:cs typeface="Trebuchet MS" panose="020B0603020202020204"/>
              </a:rPr>
              <a:t>окончания</a:t>
            </a:r>
            <a:r>
              <a:rPr sz="2600" spc="-204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90" dirty="0">
                <a:latin typeface="Trebuchet MS" panose="020B0603020202020204"/>
                <a:cs typeface="Trebuchet MS" panose="020B0603020202020204"/>
              </a:rPr>
              <a:t>выполнения  </a:t>
            </a:r>
            <a:r>
              <a:rPr sz="2600" spc="-100" dirty="0">
                <a:latin typeface="Trebuchet MS" panose="020B0603020202020204"/>
                <a:cs typeface="Trebuchet MS" panose="020B0603020202020204"/>
              </a:rPr>
              <a:t>предыдущего</a:t>
            </a:r>
            <a:r>
              <a:rPr sz="2600" spc="-229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14" dirty="0">
                <a:latin typeface="Trebuchet MS" panose="020B0603020202020204"/>
                <a:cs typeface="Trebuchet MS" panose="020B0603020202020204"/>
              </a:rPr>
              <a:t>задания.</a:t>
            </a:r>
            <a:endParaRPr sz="2600">
              <a:latin typeface="Trebuchet MS" panose="020B0603020202020204"/>
              <a:cs typeface="Trebuchet MS" panose="020B0603020202020204"/>
            </a:endParaRPr>
          </a:p>
          <a:p>
            <a:pPr marL="241300" marR="1164590" indent="-228600">
              <a:lnSpc>
                <a:spcPct val="70000"/>
              </a:lnSpc>
              <a:spcBef>
                <a:spcPts val="995"/>
              </a:spcBef>
              <a:buFont typeface="Arial" panose="020B0604020202020204"/>
              <a:buChar char="•"/>
              <a:tabLst>
                <a:tab pos="241300" algn="l"/>
              </a:tabLst>
            </a:pPr>
            <a:r>
              <a:rPr sz="2600" spc="-60" dirty="0">
                <a:latin typeface="Trebuchet MS" panose="020B0603020202020204"/>
                <a:cs typeface="Trebuchet MS" panose="020B0603020202020204"/>
              </a:rPr>
              <a:t>В</a:t>
            </a:r>
            <a:r>
              <a:rPr sz="2600" spc="-18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10" dirty="0">
                <a:latin typeface="Trebuchet MS" panose="020B0603020202020204"/>
                <a:cs typeface="Trebuchet MS" panose="020B0603020202020204"/>
              </a:rPr>
              <a:t>процессе</a:t>
            </a:r>
            <a:r>
              <a:rPr sz="2600" spc="-22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95" dirty="0">
                <a:latin typeface="Trebuchet MS" panose="020B0603020202020204"/>
                <a:cs typeface="Trebuchet MS" panose="020B0603020202020204"/>
              </a:rPr>
              <a:t>проведения</a:t>
            </a:r>
            <a:r>
              <a:rPr sz="2600" spc="-22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05" dirty="0">
                <a:latin typeface="Trebuchet MS" panose="020B0603020202020204"/>
                <a:cs typeface="Trebuchet MS" panose="020B0603020202020204"/>
              </a:rPr>
              <a:t>собеседования</a:t>
            </a:r>
            <a:r>
              <a:rPr sz="2600" spc="-20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35" dirty="0">
                <a:latin typeface="Trebuchet MS" panose="020B0603020202020204"/>
                <a:cs typeface="Trebuchet MS" panose="020B0603020202020204"/>
              </a:rPr>
              <a:t>будет</a:t>
            </a:r>
            <a:r>
              <a:rPr sz="2600" spc="-2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35" dirty="0">
                <a:latin typeface="Trebuchet MS" panose="020B0603020202020204"/>
                <a:cs typeface="Trebuchet MS" panose="020B0603020202020204"/>
              </a:rPr>
              <a:t>вестись</a:t>
            </a:r>
            <a:r>
              <a:rPr sz="2600" spc="-2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00" dirty="0">
                <a:latin typeface="Trebuchet MS" panose="020B0603020202020204"/>
                <a:cs typeface="Trebuchet MS" panose="020B0603020202020204"/>
              </a:rPr>
              <a:t>поточная </a:t>
            </a:r>
            <a:r>
              <a:rPr sz="2600" spc="-1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2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аудиозапись.</a:t>
            </a:r>
            <a:endParaRPr sz="2600">
              <a:latin typeface="Trebuchet MS" panose="020B0603020202020204"/>
              <a:cs typeface="Trebuchet MS" panose="020B0603020202020204"/>
            </a:endParaRPr>
          </a:p>
          <a:p>
            <a:pPr marL="241300" indent="-228600">
              <a:lnSpc>
                <a:spcPct val="100000"/>
              </a:lnSpc>
              <a:spcBef>
                <a:spcPts val="60"/>
              </a:spcBef>
              <a:buFont typeface="Arial" panose="020B0604020202020204"/>
              <a:buChar char="•"/>
              <a:tabLst>
                <a:tab pos="241300" algn="l"/>
              </a:tabLst>
            </a:pPr>
            <a:r>
              <a:rPr sz="2600" spc="-105" dirty="0">
                <a:latin typeface="Trebuchet MS" panose="020B0603020202020204"/>
                <a:cs typeface="Trebuchet MS" panose="020B0603020202020204"/>
              </a:rPr>
              <a:t>Оцениваться</a:t>
            </a:r>
            <a:r>
              <a:rPr sz="2600" spc="-229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40" dirty="0">
                <a:latin typeface="Trebuchet MS" panose="020B0603020202020204"/>
                <a:cs typeface="Trebuchet MS" panose="020B0603020202020204"/>
              </a:rPr>
              <a:t>оно</a:t>
            </a:r>
            <a:r>
              <a:rPr sz="2600" spc="-20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30" dirty="0">
                <a:latin typeface="Trebuchet MS" panose="020B0603020202020204"/>
                <a:cs typeface="Trebuchet MS" panose="020B0603020202020204"/>
              </a:rPr>
              <a:t>будет</a:t>
            </a:r>
            <a:r>
              <a:rPr sz="2600" spc="-22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45" dirty="0">
                <a:latin typeface="Trebuchet MS" panose="020B0603020202020204"/>
                <a:cs typeface="Trebuchet MS" panose="020B0603020202020204"/>
              </a:rPr>
              <a:t>по</a:t>
            </a:r>
            <a:r>
              <a:rPr sz="2600" spc="-20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35" dirty="0">
                <a:latin typeface="Trebuchet MS" panose="020B0603020202020204"/>
                <a:cs typeface="Trebuchet MS" panose="020B0603020202020204"/>
              </a:rPr>
              <a:t>системе</a:t>
            </a:r>
            <a:r>
              <a:rPr sz="2600" spc="-22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2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«зачет»/«незачет».</a:t>
            </a:r>
            <a:endParaRPr sz="2600">
              <a:latin typeface="Trebuchet MS" panose="020B0603020202020204"/>
              <a:cs typeface="Trebuchet MS" panose="020B0603020202020204"/>
            </a:endParaRPr>
          </a:p>
          <a:p>
            <a:pPr marL="241300" marR="5080" indent="-228600">
              <a:lnSpc>
                <a:spcPct val="70000"/>
              </a:lnSpc>
              <a:spcBef>
                <a:spcPts val="1005"/>
              </a:spcBef>
              <a:buFont typeface="Arial" panose="020B0604020202020204"/>
              <a:buChar char="•"/>
              <a:tabLst>
                <a:tab pos="241300" algn="l"/>
              </a:tabLst>
            </a:pPr>
            <a:r>
              <a:rPr sz="2600" spc="-90" dirty="0">
                <a:latin typeface="Trebuchet MS" panose="020B0603020202020204"/>
                <a:cs typeface="Trebuchet MS" panose="020B0603020202020204"/>
              </a:rPr>
              <a:t>Экзаменуемый</a:t>
            </a:r>
            <a:r>
              <a:rPr sz="2600" spc="-254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25" dirty="0">
                <a:latin typeface="Trebuchet MS" panose="020B0603020202020204"/>
                <a:cs typeface="Trebuchet MS" panose="020B0603020202020204"/>
              </a:rPr>
              <a:t>получает</a:t>
            </a:r>
            <a:r>
              <a:rPr sz="2600" spc="-19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2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зачет</a:t>
            </a:r>
            <a:r>
              <a:rPr sz="2600" spc="-204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95" dirty="0">
                <a:latin typeface="Trebuchet MS" panose="020B0603020202020204"/>
                <a:cs typeface="Trebuchet MS" panose="020B0603020202020204"/>
              </a:rPr>
              <a:t>в</a:t>
            </a:r>
            <a:r>
              <a:rPr sz="2600" spc="-19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60" dirty="0">
                <a:latin typeface="Trebuchet MS" panose="020B0603020202020204"/>
                <a:cs typeface="Trebuchet MS" panose="020B0603020202020204"/>
              </a:rPr>
              <a:t>случае,</a:t>
            </a:r>
            <a:r>
              <a:rPr sz="2600" spc="-2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35" dirty="0">
                <a:latin typeface="Trebuchet MS" panose="020B0603020202020204"/>
                <a:cs typeface="Trebuchet MS" panose="020B0603020202020204"/>
              </a:rPr>
              <a:t>если</a:t>
            </a:r>
            <a:r>
              <a:rPr sz="2600" spc="-2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85" dirty="0">
                <a:latin typeface="Trebuchet MS" panose="020B0603020202020204"/>
                <a:cs typeface="Trebuchet MS" panose="020B0603020202020204"/>
              </a:rPr>
              <a:t>за</a:t>
            </a:r>
            <a:r>
              <a:rPr sz="2600" spc="-19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90" dirty="0">
                <a:latin typeface="Trebuchet MS" panose="020B0603020202020204"/>
                <a:cs typeface="Trebuchet MS" panose="020B0603020202020204"/>
              </a:rPr>
              <a:t>выполнение</a:t>
            </a:r>
            <a:r>
              <a:rPr sz="2600" spc="-23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85" dirty="0">
                <a:latin typeface="Trebuchet MS" panose="020B0603020202020204"/>
                <a:cs typeface="Trebuchet MS" panose="020B0603020202020204"/>
              </a:rPr>
              <a:t>работы</a:t>
            </a:r>
            <a:r>
              <a:rPr sz="2600" spc="-18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50" dirty="0">
                <a:latin typeface="Trebuchet MS" panose="020B0603020202020204"/>
                <a:cs typeface="Trebuchet MS" panose="020B0603020202020204"/>
              </a:rPr>
              <a:t>он  </a:t>
            </a:r>
            <a:r>
              <a:rPr sz="2600" spc="-85" dirty="0">
                <a:latin typeface="Trebuchet MS" panose="020B0603020202020204"/>
                <a:cs typeface="Trebuchet MS" panose="020B0603020202020204"/>
              </a:rPr>
              <a:t>набрал </a:t>
            </a:r>
            <a:r>
              <a:rPr sz="2600" spc="-4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10</a:t>
            </a:r>
            <a:r>
              <a:rPr sz="2600" spc="-6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или </a:t>
            </a:r>
            <a:r>
              <a:rPr sz="2600" spc="-10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более </a:t>
            </a:r>
            <a:r>
              <a:rPr sz="2600" spc="-12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баллов</a:t>
            </a:r>
            <a:r>
              <a:rPr sz="2600" spc="-120" dirty="0">
                <a:latin typeface="Trebuchet MS" panose="020B0603020202020204"/>
                <a:cs typeface="Trebuchet MS" panose="020B0603020202020204"/>
              </a:rPr>
              <a:t>.</a:t>
            </a:r>
            <a:endParaRPr sz="26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2957" y="365886"/>
            <a:ext cx="2232660" cy="65836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44545">
              <a:lnSpc>
                <a:spcPct val="100000"/>
              </a:lnSpc>
              <a:spcBef>
                <a:spcPts val="100"/>
              </a:spcBef>
            </a:pPr>
            <a:r>
              <a:rPr spc="-500" dirty="0"/>
              <a:t>РАСПИСАНИЕ</a:t>
            </a:r>
            <a:r>
              <a:rPr spc="-285" dirty="0"/>
              <a:t> </a:t>
            </a:r>
            <a:r>
              <a:rPr spc="-310" dirty="0"/>
              <a:t>ОГЭ-2020</a:t>
            </a:r>
            <a:endParaRPr spc="-310" dirty="0"/>
          </a:p>
        </p:txBody>
      </p:sp>
      <p:sp>
        <p:nvSpPr>
          <p:cNvPr id="3" name="object 3"/>
          <p:cNvSpPr/>
          <p:nvPr/>
        </p:nvSpPr>
        <p:spPr>
          <a:xfrm>
            <a:off x="838200" y="1196339"/>
            <a:ext cx="10515600" cy="5290185"/>
          </a:xfrm>
          <a:custGeom>
            <a:avLst/>
            <a:gdLst/>
            <a:ahLst/>
            <a:cxnLst/>
            <a:rect l="l" t="t" r="r" b="b"/>
            <a:pathLst>
              <a:path w="10515600" h="5290185">
                <a:moveTo>
                  <a:pt x="0" y="5289804"/>
                </a:moveTo>
                <a:lnTo>
                  <a:pt x="10515600" y="5289804"/>
                </a:lnTo>
                <a:lnTo>
                  <a:pt x="10515600" y="0"/>
                </a:lnTo>
                <a:lnTo>
                  <a:pt x="0" y="0"/>
                </a:lnTo>
                <a:lnTo>
                  <a:pt x="0" y="5289804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63167" y="324611"/>
            <a:ext cx="2232660" cy="65836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96060" y="1617344"/>
          <a:ext cx="10009505" cy="4361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8925"/>
                <a:gridCol w="7161530"/>
              </a:tblGrid>
              <a:tr h="146304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b="1" spc="-24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Досрочный</a:t>
                      </a:r>
                      <a:endParaRPr sz="280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685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000" b="1" spc="-140" dirty="0">
                          <a:latin typeface="Arial" panose="020B0604020202020204"/>
                          <a:cs typeface="Arial" panose="020B0604020202020204"/>
                        </a:rPr>
                        <a:t>апрель-май</a:t>
                      </a:r>
                      <a:endParaRPr sz="2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  <a:solidFill>
                      <a:srgbClr val="F8CAAC"/>
                    </a:solidFill>
                  </a:tcPr>
                </a:tc>
                <a:tc>
                  <a:txBody>
                    <a:bodyPr/>
                    <a:lstStyle/>
                    <a:p>
                      <a:pPr marL="355600" marR="337185" indent="1079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55" dirty="0">
                          <a:latin typeface="Arial" panose="020B0604020202020204"/>
                          <a:cs typeface="Arial" panose="020B0604020202020204"/>
                        </a:rPr>
                        <a:t>Право </a:t>
                      </a:r>
                      <a:r>
                        <a:rPr sz="1800" b="1" spc="-130" dirty="0">
                          <a:latin typeface="Arial" panose="020B0604020202020204"/>
                          <a:cs typeface="Arial" panose="020B0604020202020204"/>
                        </a:rPr>
                        <a:t>пройти </a:t>
                      </a:r>
                      <a:r>
                        <a:rPr sz="1800" b="1" spc="-155" dirty="0">
                          <a:latin typeface="Arial" panose="020B0604020202020204"/>
                          <a:cs typeface="Arial" panose="020B0604020202020204"/>
                        </a:rPr>
                        <a:t>испытания </a:t>
                      </a:r>
                      <a:r>
                        <a:rPr sz="1800" b="1" spc="-130" dirty="0">
                          <a:latin typeface="Arial" panose="020B0604020202020204"/>
                          <a:cs typeface="Arial" panose="020B0604020202020204"/>
                        </a:rPr>
                        <a:t>раньше </a:t>
                      </a:r>
                      <a:r>
                        <a:rPr sz="1800" b="1" spc="-185" dirty="0">
                          <a:latin typeface="Arial" panose="020B0604020202020204"/>
                          <a:cs typeface="Arial" panose="020B0604020202020204"/>
                        </a:rPr>
                        <a:t>всех </a:t>
                      </a:r>
                      <a:r>
                        <a:rPr sz="1800" b="1" spc="-130" dirty="0">
                          <a:latin typeface="Arial" panose="020B0604020202020204"/>
                          <a:cs typeface="Arial" panose="020B0604020202020204"/>
                        </a:rPr>
                        <a:t>(в </a:t>
                      </a:r>
                      <a:r>
                        <a:rPr sz="1800" b="1" spc="-135" dirty="0">
                          <a:latin typeface="Arial" panose="020B0604020202020204"/>
                          <a:cs typeface="Arial" panose="020B0604020202020204"/>
                        </a:rPr>
                        <a:t>досрочном </a:t>
                      </a:r>
                      <a:r>
                        <a:rPr sz="1800" b="1" spc="-100" dirty="0">
                          <a:latin typeface="Arial" panose="020B0604020202020204"/>
                          <a:cs typeface="Arial" panose="020B0604020202020204"/>
                        </a:rPr>
                        <a:t>периоде),  </a:t>
                      </a:r>
                      <a:r>
                        <a:rPr sz="1800" b="1" spc="-165" dirty="0">
                          <a:latin typeface="Arial" panose="020B0604020202020204"/>
                          <a:cs typeface="Arial" panose="020B0604020202020204"/>
                        </a:rPr>
                        <a:t>получают </a:t>
                      </a:r>
                      <a:r>
                        <a:rPr sz="1800" b="1" spc="-140" dirty="0">
                          <a:latin typeface="Arial" panose="020B0604020202020204"/>
                          <a:cs typeface="Arial" panose="020B0604020202020204"/>
                        </a:rPr>
                        <a:t>девятиклассники </a:t>
                      </a:r>
                      <a:r>
                        <a:rPr sz="1800" b="1" spc="-85" dirty="0">
                          <a:latin typeface="Arial" panose="020B0604020202020204"/>
                          <a:cs typeface="Arial" panose="020B0604020202020204"/>
                        </a:rPr>
                        <a:t>2019-2020 </a:t>
                      </a:r>
                      <a:r>
                        <a:rPr sz="1800" b="1" spc="-135" dirty="0">
                          <a:latin typeface="Arial" panose="020B0604020202020204"/>
                          <a:cs typeface="Arial" panose="020B0604020202020204"/>
                        </a:rPr>
                        <a:t>учебного </a:t>
                      </a:r>
                      <a:r>
                        <a:rPr sz="1800" b="1" spc="-114" dirty="0">
                          <a:latin typeface="Arial" panose="020B0604020202020204"/>
                          <a:cs typeface="Arial" panose="020B0604020202020204"/>
                        </a:rPr>
                        <a:t>года, </a:t>
                      </a:r>
                      <a:r>
                        <a:rPr sz="1800" b="1" spc="-145" dirty="0">
                          <a:latin typeface="Arial" panose="020B0604020202020204"/>
                          <a:cs typeface="Arial" panose="020B0604020202020204"/>
                        </a:rPr>
                        <a:t>которые</a:t>
                      </a:r>
                      <a:r>
                        <a:rPr sz="1800" b="1" spc="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800" b="1" spc="-110" dirty="0">
                          <a:latin typeface="Arial" panose="020B0604020202020204"/>
                          <a:cs typeface="Arial" panose="020B0604020202020204"/>
                        </a:rPr>
                        <a:t>не</a:t>
                      </a:r>
                      <a:endParaRPr sz="180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104140" marR="87630" algn="ctr">
                        <a:lnSpc>
                          <a:spcPct val="100000"/>
                        </a:lnSpc>
                      </a:pPr>
                      <a:r>
                        <a:rPr sz="1800" b="1" spc="-150" dirty="0">
                          <a:latin typeface="Arial" panose="020B0604020202020204"/>
                          <a:cs typeface="Arial" panose="020B0604020202020204"/>
                        </a:rPr>
                        <a:t>смогут </a:t>
                      </a:r>
                      <a:r>
                        <a:rPr sz="1800" b="1" spc="-135" dirty="0">
                          <a:latin typeface="Arial" panose="020B0604020202020204"/>
                          <a:cs typeface="Arial" panose="020B0604020202020204"/>
                        </a:rPr>
                        <a:t>по </a:t>
                      </a:r>
                      <a:r>
                        <a:rPr sz="1800" b="1" spc="-140" dirty="0">
                          <a:latin typeface="Arial" panose="020B0604020202020204"/>
                          <a:cs typeface="Arial" panose="020B0604020202020204"/>
                        </a:rPr>
                        <a:t>весомой </a:t>
                      </a:r>
                      <a:r>
                        <a:rPr sz="1800" b="1" spc="-125" dirty="0">
                          <a:latin typeface="Arial" panose="020B0604020202020204"/>
                          <a:cs typeface="Arial" panose="020B0604020202020204"/>
                        </a:rPr>
                        <a:t>причине </a:t>
                      </a:r>
                      <a:r>
                        <a:rPr sz="1800" b="1" spc="-150" dirty="0">
                          <a:latin typeface="Arial" panose="020B0604020202020204"/>
                          <a:cs typeface="Arial" panose="020B0604020202020204"/>
                        </a:rPr>
                        <a:t>принять </a:t>
                      </a:r>
                      <a:r>
                        <a:rPr sz="1800" b="1" spc="-155" dirty="0">
                          <a:latin typeface="Arial" panose="020B0604020202020204"/>
                          <a:cs typeface="Arial" panose="020B0604020202020204"/>
                        </a:rPr>
                        <a:t>участие </a:t>
                      </a:r>
                      <a:r>
                        <a:rPr sz="1800" b="1" spc="-220" dirty="0">
                          <a:latin typeface="Arial" panose="020B0604020202020204"/>
                          <a:cs typeface="Arial" panose="020B0604020202020204"/>
                        </a:rPr>
                        <a:t>в </a:t>
                      </a:r>
                      <a:r>
                        <a:rPr sz="1800" b="1" spc="-150" dirty="0">
                          <a:latin typeface="Arial" panose="020B0604020202020204"/>
                          <a:cs typeface="Arial" panose="020B0604020202020204"/>
                        </a:rPr>
                        <a:t>основной </a:t>
                      </a:r>
                      <a:r>
                        <a:rPr sz="1800" b="1" spc="-180" dirty="0">
                          <a:latin typeface="Arial" panose="020B0604020202020204"/>
                          <a:cs typeface="Arial" panose="020B0604020202020204"/>
                        </a:rPr>
                        <a:t>сессии </a:t>
                      </a:r>
                      <a:r>
                        <a:rPr sz="1800" b="1" spc="-210" dirty="0">
                          <a:latin typeface="Arial" panose="020B0604020202020204"/>
                          <a:cs typeface="Arial" panose="020B0604020202020204"/>
                        </a:rPr>
                        <a:t>ОГЭ, </a:t>
                      </a:r>
                      <a:r>
                        <a:rPr sz="1800" b="1" spc="-114" dirty="0">
                          <a:latin typeface="Arial" panose="020B0604020202020204"/>
                          <a:cs typeface="Arial" panose="020B0604020202020204"/>
                        </a:rPr>
                        <a:t>а  </a:t>
                      </a:r>
                      <a:r>
                        <a:rPr sz="1800" b="1" spc="-80" dirty="0">
                          <a:latin typeface="Arial" panose="020B0604020202020204"/>
                          <a:cs typeface="Arial" panose="020B0604020202020204"/>
                        </a:rPr>
                        <a:t>также </a:t>
                      </a:r>
                      <a:r>
                        <a:rPr sz="1800" b="1" spc="-140" dirty="0">
                          <a:latin typeface="Arial" panose="020B0604020202020204"/>
                          <a:cs typeface="Arial" panose="020B0604020202020204"/>
                        </a:rPr>
                        <a:t>выпускники </a:t>
                      </a:r>
                      <a:r>
                        <a:rPr sz="1800" b="1" spc="-170" dirty="0">
                          <a:latin typeface="Arial" panose="020B0604020202020204"/>
                          <a:cs typeface="Arial" panose="020B0604020202020204"/>
                        </a:rPr>
                        <a:t>прошлых </a:t>
                      </a:r>
                      <a:r>
                        <a:rPr sz="1800" b="1" spc="-145" dirty="0">
                          <a:latin typeface="Arial" panose="020B0604020202020204"/>
                          <a:cs typeface="Arial" panose="020B0604020202020204"/>
                        </a:rPr>
                        <a:t>лет, </a:t>
                      </a:r>
                      <a:r>
                        <a:rPr sz="1800" b="1" spc="-105" dirty="0">
                          <a:latin typeface="Arial" panose="020B0604020202020204"/>
                          <a:cs typeface="Arial" panose="020B0604020202020204"/>
                        </a:rPr>
                        <a:t>не </a:t>
                      </a:r>
                      <a:r>
                        <a:rPr sz="1800" b="1" spc="-140" dirty="0">
                          <a:latin typeface="Arial" panose="020B0604020202020204"/>
                          <a:cs typeface="Arial" panose="020B0604020202020204"/>
                        </a:rPr>
                        <a:t>преодолевшие </a:t>
                      </a:r>
                      <a:r>
                        <a:rPr sz="1800" b="1" spc="-220" dirty="0">
                          <a:latin typeface="Arial" panose="020B0604020202020204"/>
                          <a:cs typeface="Arial" panose="020B0604020202020204"/>
                        </a:rPr>
                        <a:t>в </a:t>
                      </a:r>
                      <a:r>
                        <a:rPr sz="1800" b="1" spc="-130" dirty="0">
                          <a:latin typeface="Arial" panose="020B0604020202020204"/>
                          <a:cs typeface="Arial" panose="020B0604020202020204"/>
                        </a:rPr>
                        <a:t>прошлом </a:t>
                      </a:r>
                      <a:r>
                        <a:rPr sz="1800" b="1" spc="-145" dirty="0">
                          <a:latin typeface="Arial" panose="020B0604020202020204"/>
                          <a:cs typeface="Arial" panose="020B0604020202020204"/>
                        </a:rPr>
                        <a:t>году  </a:t>
                      </a:r>
                      <a:r>
                        <a:rPr sz="1800" b="1" spc="-135" dirty="0">
                          <a:latin typeface="Arial" panose="020B0604020202020204"/>
                          <a:cs typeface="Arial" panose="020B0604020202020204"/>
                        </a:rPr>
                        <a:t>минимальный </a:t>
                      </a:r>
                      <a:r>
                        <a:rPr sz="1800" b="1" spc="-130" dirty="0">
                          <a:latin typeface="Arial" panose="020B0604020202020204"/>
                          <a:cs typeface="Arial" panose="020B0604020202020204"/>
                        </a:rPr>
                        <a:t>порог </a:t>
                      </a:r>
                      <a:r>
                        <a:rPr sz="1800" b="1" spc="-135" dirty="0">
                          <a:latin typeface="Arial" panose="020B0604020202020204"/>
                          <a:cs typeface="Arial" panose="020B0604020202020204"/>
                        </a:rPr>
                        <a:t>по </a:t>
                      </a:r>
                      <a:r>
                        <a:rPr sz="1800" b="1" spc="-95" dirty="0">
                          <a:latin typeface="Arial" panose="020B0604020202020204"/>
                          <a:cs typeface="Arial" panose="020B0604020202020204"/>
                        </a:rPr>
                        <a:t>каким-либо</a:t>
                      </a:r>
                      <a:r>
                        <a:rPr sz="1800" b="1" spc="-1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800" b="1" spc="-110" dirty="0">
                          <a:latin typeface="Arial" panose="020B0604020202020204"/>
                          <a:cs typeface="Arial" panose="020B0604020202020204"/>
                        </a:rPr>
                        <a:t>предметам</a:t>
                      </a:r>
                      <a:endParaRPr sz="18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  <a:solidFill>
                      <a:srgbClr val="F8CAAC"/>
                    </a:solidFill>
                  </a:tcPr>
                </a:tc>
              </a:tr>
              <a:tr h="1431925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b="1" spc="-245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Основной</a:t>
                      </a:r>
                      <a:endParaRPr sz="280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000" b="1" spc="-114" dirty="0">
                          <a:latin typeface="Arial" panose="020B0604020202020204"/>
                          <a:cs typeface="Arial" panose="020B0604020202020204"/>
                        </a:rPr>
                        <a:t>(май-июнь)</a:t>
                      </a:r>
                      <a:endParaRPr sz="200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2000" b="1" spc="-175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Резервный</a:t>
                      </a:r>
                      <a:endParaRPr sz="200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150" dirty="0">
                          <a:latin typeface="Arial" panose="020B0604020202020204"/>
                          <a:cs typeface="Arial" panose="020B0604020202020204"/>
                        </a:rPr>
                        <a:t>(июнь-июль)</a:t>
                      </a:r>
                      <a:endParaRPr sz="2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28575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b="1" spc="-175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Внимание!</a:t>
                      </a:r>
                      <a:endParaRPr sz="280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15240" algn="ctr">
                        <a:lnSpc>
                          <a:spcPct val="100000"/>
                        </a:lnSpc>
                      </a:pPr>
                      <a:r>
                        <a:rPr sz="2800" b="1" spc="-19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Проект </a:t>
                      </a:r>
                      <a:r>
                        <a:rPr sz="2800" b="1" spc="-229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расписания </a:t>
                      </a:r>
                      <a:r>
                        <a:rPr sz="2800" b="1" spc="-16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не</a:t>
                      </a:r>
                      <a:r>
                        <a:rPr sz="2800" b="1" spc="3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800" b="1" spc="-155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размещен.</a:t>
                      </a:r>
                      <a:endParaRPr sz="28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28575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</a:tr>
              <a:tr h="1452880">
                <a:tc>
                  <a:txBody>
                    <a:bodyPr/>
                    <a:lstStyle/>
                    <a:p>
                      <a:pPr marL="344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b="1" spc="-25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Сентябрьский</a:t>
                      </a:r>
                      <a:endParaRPr sz="28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F8CA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2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2000" b="1" spc="-170" dirty="0">
                          <a:latin typeface="Arial" panose="020B0604020202020204"/>
                          <a:cs typeface="Arial" panose="020B0604020202020204"/>
                        </a:rPr>
                        <a:t>Допускаются </a:t>
                      </a:r>
                      <a:r>
                        <a:rPr sz="2000" b="1" spc="-155" dirty="0">
                          <a:latin typeface="Arial" panose="020B0604020202020204"/>
                          <a:cs typeface="Arial" panose="020B0604020202020204"/>
                        </a:rPr>
                        <a:t>обучающиеся, </a:t>
                      </a:r>
                      <a:r>
                        <a:rPr sz="2000" b="1" spc="-114" dirty="0">
                          <a:latin typeface="Arial" panose="020B0604020202020204"/>
                          <a:cs typeface="Arial" panose="020B0604020202020204"/>
                        </a:rPr>
                        <a:t>не </a:t>
                      </a:r>
                      <a:r>
                        <a:rPr sz="2000" b="1" spc="-135" dirty="0">
                          <a:latin typeface="Arial" panose="020B0604020202020204"/>
                          <a:cs typeface="Arial" panose="020B0604020202020204"/>
                        </a:rPr>
                        <a:t>прошедшие </a:t>
                      </a:r>
                      <a:r>
                        <a:rPr sz="2000" b="1" spc="-215" dirty="0">
                          <a:latin typeface="Arial" panose="020B0604020202020204"/>
                          <a:cs typeface="Arial" panose="020B0604020202020204"/>
                        </a:rPr>
                        <a:t>ГИА</a:t>
                      </a:r>
                      <a:r>
                        <a:rPr sz="2000" b="1" spc="-6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000" b="1" spc="-150" dirty="0">
                          <a:latin typeface="Arial" panose="020B0604020202020204"/>
                          <a:cs typeface="Arial" panose="020B0604020202020204"/>
                        </a:rPr>
                        <a:t>или</a:t>
                      </a:r>
                      <a:endParaRPr sz="200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24765" algn="ctr">
                        <a:lnSpc>
                          <a:spcPct val="100000"/>
                        </a:lnSpc>
                      </a:pPr>
                      <a:r>
                        <a:rPr sz="2000" b="1" spc="-160" dirty="0">
                          <a:latin typeface="Arial" panose="020B0604020202020204"/>
                          <a:cs typeface="Arial" panose="020B0604020202020204"/>
                        </a:rPr>
                        <a:t>получившие </a:t>
                      </a:r>
                      <a:r>
                        <a:rPr sz="2000" b="1" spc="-175" dirty="0">
                          <a:latin typeface="Arial" panose="020B0604020202020204"/>
                          <a:cs typeface="Arial" panose="020B0604020202020204"/>
                        </a:rPr>
                        <a:t>неудовлетворительные </a:t>
                      </a:r>
                      <a:r>
                        <a:rPr sz="2000" b="1" spc="-155" dirty="0">
                          <a:latin typeface="Arial" panose="020B0604020202020204"/>
                          <a:cs typeface="Arial" panose="020B0604020202020204"/>
                        </a:rPr>
                        <a:t>более </a:t>
                      </a:r>
                      <a:r>
                        <a:rPr sz="2000" b="1" spc="-120" dirty="0">
                          <a:latin typeface="Arial" panose="020B0604020202020204"/>
                          <a:cs typeface="Arial" panose="020B0604020202020204"/>
                        </a:rPr>
                        <a:t>чем </a:t>
                      </a:r>
                      <a:r>
                        <a:rPr sz="2000" b="1" spc="-145" dirty="0">
                          <a:latin typeface="Arial" panose="020B0604020202020204"/>
                          <a:cs typeface="Arial" panose="020B0604020202020204"/>
                        </a:rPr>
                        <a:t>по</a:t>
                      </a:r>
                      <a:r>
                        <a:rPr sz="2000" b="1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000" b="1" spc="-145" dirty="0">
                          <a:latin typeface="Arial" panose="020B0604020202020204"/>
                          <a:cs typeface="Arial" panose="020B0604020202020204"/>
                        </a:rPr>
                        <a:t>двум</a:t>
                      </a:r>
                      <a:endParaRPr sz="200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155" dirty="0">
                          <a:latin typeface="Arial" panose="020B0604020202020204"/>
                          <a:cs typeface="Arial" panose="020B0604020202020204"/>
                        </a:rPr>
                        <a:t>учебным</a:t>
                      </a:r>
                      <a:r>
                        <a:rPr sz="2000" b="1" spc="-1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000" b="1" spc="-125" dirty="0">
                          <a:latin typeface="Arial" panose="020B0604020202020204"/>
                          <a:cs typeface="Arial" panose="020B0604020202020204"/>
                        </a:rPr>
                        <a:t>предметам</a:t>
                      </a:r>
                      <a:endParaRPr sz="2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35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F8CAA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07995">
              <a:lnSpc>
                <a:spcPct val="100000"/>
              </a:lnSpc>
              <a:spcBef>
                <a:spcPts val="100"/>
              </a:spcBef>
            </a:pPr>
            <a:r>
              <a:rPr spc="-430" dirty="0"/>
              <a:t>ОЦЕНКА </a:t>
            </a:r>
            <a:r>
              <a:rPr spc="-490" dirty="0"/>
              <a:t>РЕЗУЛЬТАТОВ</a:t>
            </a:r>
            <a:r>
              <a:rPr spc="-135" dirty="0"/>
              <a:t> </a:t>
            </a:r>
            <a:r>
              <a:rPr spc="-505" dirty="0"/>
              <a:t>ОГЭ</a:t>
            </a:r>
            <a:endParaRPr spc="-505" dirty="0"/>
          </a:p>
        </p:txBody>
      </p:sp>
      <p:sp>
        <p:nvSpPr>
          <p:cNvPr id="3" name="object 3"/>
          <p:cNvSpPr/>
          <p:nvPr/>
        </p:nvSpPr>
        <p:spPr>
          <a:xfrm>
            <a:off x="838200" y="1196339"/>
            <a:ext cx="10515600" cy="5290185"/>
          </a:xfrm>
          <a:custGeom>
            <a:avLst/>
            <a:gdLst/>
            <a:ahLst/>
            <a:cxnLst/>
            <a:rect l="l" t="t" r="r" b="b"/>
            <a:pathLst>
              <a:path w="10515600" h="5290185">
                <a:moveTo>
                  <a:pt x="0" y="5289804"/>
                </a:moveTo>
                <a:lnTo>
                  <a:pt x="10515600" y="5289804"/>
                </a:lnTo>
                <a:lnTo>
                  <a:pt x="10515600" y="0"/>
                </a:lnTo>
                <a:lnTo>
                  <a:pt x="0" y="0"/>
                </a:lnTo>
                <a:lnTo>
                  <a:pt x="0" y="5289804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16939" y="1676526"/>
            <a:ext cx="10360660" cy="441960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080" indent="-228600" algn="just">
              <a:lnSpc>
                <a:spcPct val="90000"/>
              </a:lnSpc>
              <a:spcBef>
                <a:spcPts val="430"/>
              </a:spcBef>
              <a:buChar char="-"/>
              <a:tabLst>
                <a:tab pos="241300" algn="l"/>
              </a:tabLst>
            </a:pPr>
            <a:r>
              <a:rPr sz="2800" spc="-155" dirty="0">
                <a:latin typeface="Trebuchet MS" panose="020B0603020202020204"/>
                <a:cs typeface="Trebuchet MS" panose="020B0603020202020204"/>
              </a:rPr>
              <a:t>Результаты </a:t>
            </a:r>
            <a:r>
              <a:rPr sz="2800" spc="-130" dirty="0">
                <a:latin typeface="Trebuchet MS" panose="020B0603020202020204"/>
                <a:cs typeface="Trebuchet MS" panose="020B0603020202020204"/>
              </a:rPr>
              <a:t>ГИА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признаются </a:t>
            </a:r>
            <a:r>
              <a:rPr sz="2800" spc="-12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удовлетворительными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в </a:t>
            </a:r>
            <a:r>
              <a:rPr sz="2800" spc="-180" dirty="0">
                <a:latin typeface="Trebuchet MS" panose="020B0603020202020204"/>
                <a:cs typeface="Trebuchet MS" panose="020B0603020202020204"/>
              </a:rPr>
              <a:t>случае, </a:t>
            </a:r>
            <a:r>
              <a:rPr sz="2800" spc="-155" dirty="0">
                <a:latin typeface="Trebuchet MS" panose="020B0603020202020204"/>
                <a:cs typeface="Trebuchet MS" panose="020B0603020202020204"/>
              </a:rPr>
              <a:t>если  </a:t>
            </a:r>
            <a:r>
              <a:rPr sz="2800" spc="-100" dirty="0">
                <a:latin typeface="Trebuchet MS" panose="020B0603020202020204"/>
                <a:cs typeface="Trebuchet MS" panose="020B0603020202020204"/>
              </a:rPr>
              <a:t>обучающийся </a:t>
            </a:r>
            <a:r>
              <a:rPr sz="2800" spc="-55" dirty="0">
                <a:latin typeface="Trebuchet MS" panose="020B0603020202020204"/>
                <a:cs typeface="Trebuchet MS" panose="020B0603020202020204"/>
              </a:rPr>
              <a:t>по </a:t>
            </a:r>
            <a:r>
              <a:rPr sz="2800" spc="-95" dirty="0">
                <a:latin typeface="Trebuchet MS" panose="020B0603020202020204"/>
                <a:cs typeface="Trebuchet MS" panose="020B0603020202020204"/>
              </a:rPr>
              <a:t>сдаваемым учебным </a:t>
            </a:r>
            <a:r>
              <a:rPr sz="2800" spc="-100" dirty="0">
                <a:latin typeface="Trebuchet MS" panose="020B0603020202020204"/>
                <a:cs typeface="Trebuchet MS" panose="020B0603020202020204"/>
              </a:rPr>
              <a:t>предметам </a:t>
            </a:r>
            <a:r>
              <a:rPr sz="2800" spc="-95" dirty="0">
                <a:latin typeface="Trebuchet MS" panose="020B0603020202020204"/>
                <a:cs typeface="Trebuchet MS" panose="020B0603020202020204"/>
              </a:rPr>
              <a:t>набрал </a:t>
            </a:r>
            <a:r>
              <a:rPr sz="2800" spc="-9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8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минимальное </a:t>
            </a:r>
            <a:r>
              <a:rPr sz="2800" spc="-14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количество</a:t>
            </a:r>
            <a:r>
              <a:rPr sz="2800" spc="-37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3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баллов.</a:t>
            </a:r>
            <a:endParaRPr sz="2800">
              <a:latin typeface="Trebuchet MS" panose="020B0603020202020204"/>
              <a:cs typeface="Trebuchet MS" panose="020B0603020202020204"/>
            </a:endParaRPr>
          </a:p>
          <a:p>
            <a:pPr marL="278130" marR="5080" indent="-265430" algn="just">
              <a:lnSpc>
                <a:spcPct val="90000"/>
              </a:lnSpc>
              <a:spcBef>
                <a:spcPts val="995"/>
              </a:spcBef>
              <a:buChar char="-"/>
              <a:tabLst>
                <a:tab pos="330200" algn="l"/>
              </a:tabLst>
            </a:pPr>
            <a:r>
              <a:rPr sz="2800" spc="-114" dirty="0">
                <a:latin typeface="Trebuchet MS" panose="020B0603020202020204"/>
                <a:cs typeface="Trebuchet MS" panose="020B0603020202020204"/>
              </a:rPr>
              <a:t>Обучающимся, </a:t>
            </a:r>
            <a:r>
              <a:rPr sz="2800" spc="-105" dirty="0">
                <a:latin typeface="Trebuchet MS" panose="020B0603020202020204"/>
                <a:cs typeface="Trebuchet MS" panose="020B0603020202020204"/>
              </a:rPr>
              <a:t>не </a:t>
            </a:r>
            <a:r>
              <a:rPr sz="2800" spc="-85" dirty="0">
                <a:latin typeface="Trebuchet MS" panose="020B0603020202020204"/>
                <a:cs typeface="Trebuchet MS" panose="020B0603020202020204"/>
              </a:rPr>
              <a:t>прошедшим </a:t>
            </a:r>
            <a:r>
              <a:rPr sz="2800" spc="-135" dirty="0">
                <a:latin typeface="Trebuchet MS" panose="020B0603020202020204"/>
                <a:cs typeface="Trebuchet MS" panose="020B0603020202020204"/>
              </a:rPr>
              <a:t>ГИА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или </a:t>
            </a:r>
            <a:r>
              <a:rPr sz="2800" spc="-105" dirty="0">
                <a:latin typeface="Trebuchet MS" panose="020B0603020202020204"/>
                <a:cs typeface="Trebuchet MS" panose="020B0603020202020204"/>
              </a:rPr>
              <a:t>получившим </a:t>
            </a:r>
            <a:r>
              <a:rPr sz="2800" spc="-90" dirty="0">
                <a:latin typeface="Trebuchet MS" panose="020B0603020202020204"/>
                <a:cs typeface="Trebuchet MS" panose="020B0603020202020204"/>
              </a:rPr>
              <a:t>на </a:t>
            </a:r>
            <a:r>
              <a:rPr sz="2800" spc="-135" dirty="0">
                <a:latin typeface="Trebuchet MS" panose="020B0603020202020204"/>
                <a:cs typeface="Trebuchet MS" panose="020B0603020202020204"/>
              </a:rPr>
              <a:t>ГИА  </a:t>
            </a:r>
            <a:r>
              <a:rPr sz="2800" spc="-125" dirty="0">
                <a:latin typeface="Trebuchet MS" panose="020B0603020202020204"/>
                <a:cs typeface="Trebuchet MS" panose="020B0603020202020204"/>
              </a:rPr>
              <a:t>неудовлетворительные </a:t>
            </a:r>
            <a:r>
              <a:rPr sz="2800" spc="-150" dirty="0">
                <a:latin typeface="Trebuchet MS" panose="020B0603020202020204"/>
                <a:cs typeface="Trebuchet MS" panose="020B0603020202020204"/>
              </a:rPr>
              <a:t>результаты </a:t>
            </a:r>
            <a:r>
              <a:rPr sz="2800" spc="-114" dirty="0">
                <a:latin typeface="Trebuchet MS" panose="020B0603020202020204"/>
                <a:cs typeface="Trebuchet MS" panose="020B0603020202020204"/>
              </a:rPr>
              <a:t>более </a:t>
            </a:r>
            <a:r>
              <a:rPr sz="2800" spc="-125" dirty="0">
                <a:latin typeface="Trebuchet MS" panose="020B0603020202020204"/>
                <a:cs typeface="Trebuchet MS" panose="020B0603020202020204"/>
              </a:rPr>
              <a:t>чем </a:t>
            </a:r>
            <a:r>
              <a:rPr sz="2800" spc="-55" dirty="0">
                <a:latin typeface="Trebuchet MS" panose="020B0603020202020204"/>
                <a:cs typeface="Trebuchet MS" panose="020B0603020202020204"/>
              </a:rPr>
              <a:t>по </a:t>
            </a:r>
            <a:r>
              <a:rPr sz="2800" spc="-90" dirty="0">
                <a:latin typeface="Trebuchet MS" panose="020B0603020202020204"/>
                <a:cs typeface="Trebuchet MS" panose="020B0603020202020204"/>
              </a:rPr>
              <a:t>двум </a:t>
            </a:r>
            <a:r>
              <a:rPr sz="2800" spc="-95" dirty="0">
                <a:latin typeface="Trebuchet MS" panose="020B0603020202020204"/>
                <a:cs typeface="Trebuchet MS" panose="020B0603020202020204"/>
              </a:rPr>
              <a:t>учебным  </a:t>
            </a:r>
            <a:r>
              <a:rPr sz="2800" spc="-125" dirty="0">
                <a:latin typeface="Trebuchet MS" panose="020B0603020202020204"/>
                <a:cs typeface="Trebuchet MS" panose="020B0603020202020204"/>
              </a:rPr>
              <a:t>предметам, </a:t>
            </a:r>
            <a:r>
              <a:rPr sz="2800" spc="-85" dirty="0">
                <a:latin typeface="Trebuchet MS" panose="020B0603020202020204"/>
                <a:cs typeface="Trebuchet MS" panose="020B0603020202020204"/>
              </a:rPr>
              <a:t>либо </a:t>
            </a:r>
            <a:r>
              <a:rPr sz="2800" spc="-105" dirty="0">
                <a:latin typeface="Trebuchet MS" panose="020B0603020202020204"/>
                <a:cs typeface="Trebuchet MS" panose="020B0603020202020204"/>
              </a:rPr>
              <a:t>получившим </a:t>
            </a:r>
            <a:r>
              <a:rPr sz="2800" spc="-85" dirty="0">
                <a:latin typeface="Trebuchet MS" panose="020B0603020202020204"/>
                <a:cs typeface="Trebuchet MS" panose="020B0603020202020204"/>
              </a:rPr>
              <a:t>повторно </a:t>
            </a:r>
            <a:r>
              <a:rPr sz="2800" spc="-125" dirty="0">
                <a:latin typeface="Trebuchet MS" panose="020B0603020202020204"/>
                <a:cs typeface="Trebuchet MS" panose="020B0603020202020204"/>
              </a:rPr>
              <a:t>неудовлетворительный  </a:t>
            </a:r>
            <a:r>
              <a:rPr sz="2800" spc="-160" dirty="0">
                <a:latin typeface="Trebuchet MS" panose="020B0603020202020204"/>
                <a:cs typeface="Trebuchet MS" panose="020B0603020202020204"/>
              </a:rPr>
              <a:t>результат </a:t>
            </a:r>
            <a:r>
              <a:rPr sz="2800" spc="-55" dirty="0">
                <a:latin typeface="Trebuchet MS" panose="020B0603020202020204"/>
                <a:cs typeface="Trebuchet MS" panose="020B0603020202020204"/>
              </a:rPr>
              <a:t>по </a:t>
            </a:r>
            <a:r>
              <a:rPr sz="2800" spc="-75" dirty="0">
                <a:latin typeface="Trebuchet MS" panose="020B0603020202020204"/>
                <a:cs typeface="Trebuchet MS" panose="020B0603020202020204"/>
              </a:rPr>
              <a:t>одному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или </a:t>
            </a:r>
            <a:r>
              <a:rPr sz="2800" spc="-95" dirty="0">
                <a:latin typeface="Trebuchet MS" panose="020B0603020202020204"/>
                <a:cs typeface="Trebuchet MS" panose="020B0603020202020204"/>
              </a:rPr>
              <a:t>двум </a:t>
            </a:r>
            <a:r>
              <a:rPr sz="2800" spc="-100" dirty="0">
                <a:latin typeface="Trebuchet MS" panose="020B0603020202020204"/>
                <a:cs typeface="Trebuchet MS" panose="020B0603020202020204"/>
              </a:rPr>
              <a:t>учебным предметам </a:t>
            </a:r>
            <a:r>
              <a:rPr sz="2800" spc="-90" dirty="0">
                <a:latin typeface="Trebuchet MS" panose="020B0603020202020204"/>
                <a:cs typeface="Trebuchet MS" panose="020B0603020202020204"/>
              </a:rPr>
              <a:t>на </a:t>
            </a:r>
            <a:r>
              <a:rPr sz="2800" spc="-130" dirty="0">
                <a:latin typeface="Trebuchet MS" panose="020B0603020202020204"/>
                <a:cs typeface="Trebuchet MS" panose="020B0603020202020204"/>
              </a:rPr>
              <a:t>ГИА </a:t>
            </a:r>
            <a:r>
              <a:rPr sz="2800" spc="-1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в  дополнительные </a:t>
            </a:r>
            <a:r>
              <a:rPr sz="2800" spc="-15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сроки, </a:t>
            </a:r>
            <a:r>
              <a:rPr sz="2800" spc="-14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предоставляется </a:t>
            </a:r>
            <a:r>
              <a:rPr sz="2800" spc="-8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право </a:t>
            </a:r>
            <a:r>
              <a:rPr sz="2800" spc="-9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пройти </a:t>
            </a:r>
            <a:r>
              <a:rPr sz="2800" spc="-13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ГИА </a:t>
            </a:r>
            <a:r>
              <a:rPr sz="2800" spc="-6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по  </a:t>
            </a:r>
            <a:r>
              <a:rPr sz="2800" spc="-12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соответствующим </a:t>
            </a:r>
            <a:r>
              <a:rPr sz="2800" spc="-9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учебным </a:t>
            </a:r>
            <a:r>
              <a:rPr sz="2800" spc="-1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предметам </a:t>
            </a:r>
            <a:r>
              <a:rPr sz="2800" spc="-1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не </a:t>
            </a:r>
            <a:r>
              <a:rPr sz="2800" spc="-114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ранее</a:t>
            </a:r>
            <a:r>
              <a:rPr sz="2800" spc="6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5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1 </a:t>
            </a:r>
            <a:r>
              <a:rPr sz="2800" spc="-13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сентября </a:t>
            </a:r>
            <a:r>
              <a:rPr sz="2800" spc="-13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50" dirty="0">
                <a:latin typeface="Trebuchet MS" panose="020B0603020202020204"/>
                <a:cs typeface="Trebuchet MS" panose="020B0603020202020204"/>
              </a:rPr>
              <a:t>текущего </a:t>
            </a:r>
            <a:r>
              <a:rPr sz="2800" spc="-140" dirty="0">
                <a:latin typeface="Trebuchet MS" panose="020B0603020202020204"/>
                <a:cs typeface="Trebuchet MS" panose="020B0603020202020204"/>
              </a:rPr>
              <a:t>года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в </a:t>
            </a:r>
            <a:r>
              <a:rPr sz="2800" spc="-114" dirty="0">
                <a:latin typeface="Trebuchet MS" panose="020B0603020202020204"/>
                <a:cs typeface="Trebuchet MS" panose="020B0603020202020204"/>
              </a:rPr>
              <a:t>сроки </a:t>
            </a:r>
            <a:r>
              <a:rPr sz="2800" spc="-90" dirty="0">
                <a:latin typeface="Trebuchet MS" panose="020B0603020202020204"/>
                <a:cs typeface="Trebuchet MS" panose="020B0603020202020204"/>
              </a:rPr>
              <a:t>и </a:t>
            </a:r>
            <a:r>
              <a:rPr sz="2800" spc="-180" dirty="0">
                <a:latin typeface="Trebuchet MS" panose="020B0603020202020204"/>
                <a:cs typeface="Trebuchet MS" panose="020B0603020202020204"/>
              </a:rPr>
              <a:t>формах, </a:t>
            </a:r>
            <a:r>
              <a:rPr sz="2800" spc="-125" dirty="0">
                <a:latin typeface="Trebuchet MS" panose="020B0603020202020204"/>
                <a:cs typeface="Trebuchet MS" panose="020B0603020202020204"/>
              </a:rPr>
              <a:t>устанавливаемых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настоящим  </a:t>
            </a:r>
            <a:r>
              <a:rPr sz="2800" spc="-105" dirty="0">
                <a:latin typeface="Trebuchet MS" panose="020B0603020202020204"/>
                <a:cs typeface="Trebuchet MS" panose="020B0603020202020204"/>
              </a:rPr>
              <a:t>Порядком.</a:t>
            </a:r>
            <a:endParaRPr sz="28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63167" y="324611"/>
            <a:ext cx="2232660" cy="65836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9724" y="365759"/>
            <a:ext cx="10850880" cy="728980"/>
          </a:xfrm>
          <a:custGeom>
            <a:avLst/>
            <a:gdLst/>
            <a:ahLst/>
            <a:cxnLst/>
            <a:rect l="l" t="t" r="r" b="b"/>
            <a:pathLst>
              <a:path w="10850880" h="728980">
                <a:moveTo>
                  <a:pt x="0" y="728472"/>
                </a:moveTo>
                <a:lnTo>
                  <a:pt x="10850880" y="728472"/>
                </a:lnTo>
                <a:lnTo>
                  <a:pt x="10850880" y="0"/>
                </a:lnTo>
                <a:lnTo>
                  <a:pt x="0" y="0"/>
                </a:lnTo>
                <a:lnTo>
                  <a:pt x="0" y="728472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9724" y="386334"/>
            <a:ext cx="108508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1325">
              <a:lnSpc>
                <a:spcPct val="100000"/>
              </a:lnSpc>
              <a:spcBef>
                <a:spcPts val="100"/>
              </a:spcBef>
            </a:pPr>
            <a:r>
              <a:rPr spc="-484" dirty="0"/>
              <a:t>УСЛОВИЯ </a:t>
            </a:r>
            <a:r>
              <a:rPr spc="-459" dirty="0"/>
              <a:t>ПОЛУЧЕНИЯ</a:t>
            </a:r>
            <a:r>
              <a:rPr spc="-595" dirty="0"/>
              <a:t> </a:t>
            </a:r>
            <a:r>
              <a:rPr spc="-505" dirty="0"/>
              <a:t>АТТЕСТАТА</a:t>
            </a:r>
            <a:endParaRPr spc="-505" dirty="0"/>
          </a:p>
        </p:txBody>
      </p:sp>
      <p:sp>
        <p:nvSpPr>
          <p:cNvPr id="4" name="object 4"/>
          <p:cNvSpPr txBox="1"/>
          <p:nvPr/>
        </p:nvSpPr>
        <p:spPr>
          <a:xfrm>
            <a:off x="1259205" y="1378076"/>
            <a:ext cx="9685020" cy="115443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16535" marR="210820" algn="ctr">
              <a:lnSpc>
                <a:spcPts val="2160"/>
              </a:lnSpc>
              <a:spcBef>
                <a:spcPts val="375"/>
              </a:spcBef>
            </a:pPr>
            <a:r>
              <a:rPr sz="2000" b="1" spc="-19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Удовлетворительные </a:t>
            </a:r>
            <a:r>
              <a:rPr sz="2000" b="1" spc="-2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результаты </a:t>
            </a:r>
            <a:r>
              <a:rPr sz="2000" b="1" spc="-17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государственной </a:t>
            </a:r>
            <a:r>
              <a:rPr sz="2000" b="1" spc="-16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итоговой </a:t>
            </a:r>
            <a:r>
              <a:rPr sz="2000" b="1" spc="-16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аттестации </a:t>
            </a:r>
            <a:r>
              <a:rPr sz="2000" b="1" spc="-14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по </a:t>
            </a:r>
            <a:r>
              <a:rPr sz="2000" b="1" spc="-16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четырем  </a:t>
            </a:r>
            <a:r>
              <a:rPr sz="2000" b="1" spc="-15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учебным </a:t>
            </a:r>
            <a:r>
              <a:rPr sz="2000" b="1" spc="-12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предметам </a:t>
            </a:r>
            <a:r>
              <a:rPr sz="2000" b="1" spc="-215" dirty="0">
                <a:latin typeface="Arial" panose="020B0604020202020204"/>
                <a:cs typeface="Arial" panose="020B0604020202020204"/>
              </a:rPr>
              <a:t>являются </a:t>
            </a:r>
            <a:r>
              <a:rPr sz="2000" b="1" spc="-145" dirty="0">
                <a:latin typeface="Arial" panose="020B0604020202020204"/>
                <a:cs typeface="Arial" panose="020B0604020202020204"/>
              </a:rPr>
              <a:t>основанием </a:t>
            </a:r>
            <a:r>
              <a:rPr sz="2000" b="1" spc="-175" dirty="0">
                <a:latin typeface="Arial" panose="020B0604020202020204"/>
                <a:cs typeface="Arial" panose="020B0604020202020204"/>
              </a:rPr>
              <a:t>выдачи </a:t>
            </a:r>
            <a:r>
              <a:rPr sz="2000" b="1" spc="-160" dirty="0">
                <a:latin typeface="Arial" panose="020B0604020202020204"/>
                <a:cs typeface="Arial" panose="020B0604020202020204"/>
              </a:rPr>
              <a:t>обучающимся </a:t>
            </a:r>
            <a:r>
              <a:rPr sz="2000" b="1" spc="-120" dirty="0">
                <a:latin typeface="Arial" panose="020B0604020202020204"/>
                <a:cs typeface="Arial" panose="020B0604020202020204"/>
              </a:rPr>
              <a:t>документа</a:t>
            </a:r>
            <a:r>
              <a:rPr sz="2000" b="1" spc="10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spc="-160" dirty="0">
                <a:latin typeface="Arial" panose="020B0604020202020204"/>
                <a:cs typeface="Arial" panose="020B0604020202020204"/>
              </a:rPr>
              <a:t>об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ts val="2010"/>
              </a:lnSpc>
            </a:pPr>
            <a:r>
              <a:rPr sz="2000" b="1" spc="-145" dirty="0">
                <a:latin typeface="Arial" panose="020B0604020202020204"/>
                <a:cs typeface="Arial" panose="020B0604020202020204"/>
              </a:rPr>
              <a:t>образовании </a:t>
            </a:r>
            <a:r>
              <a:rPr sz="2000" b="1" spc="-55" dirty="0">
                <a:latin typeface="Arial" panose="020B0604020202020204"/>
                <a:cs typeface="Arial" panose="020B0604020202020204"/>
              </a:rPr>
              <a:t>- </a:t>
            </a:r>
            <a:r>
              <a:rPr sz="2000" b="1" spc="-180" dirty="0">
                <a:latin typeface="Arial" panose="020B0604020202020204"/>
                <a:cs typeface="Arial" panose="020B0604020202020204"/>
              </a:rPr>
              <a:t>аттестата </a:t>
            </a:r>
            <a:r>
              <a:rPr sz="2000" b="1" spc="-160" dirty="0">
                <a:latin typeface="Arial" panose="020B0604020202020204"/>
                <a:cs typeface="Arial" panose="020B0604020202020204"/>
              </a:rPr>
              <a:t>об </a:t>
            </a:r>
            <a:r>
              <a:rPr sz="2000" b="1" spc="-155" dirty="0">
                <a:latin typeface="Arial" panose="020B0604020202020204"/>
                <a:cs typeface="Arial" panose="020B0604020202020204"/>
              </a:rPr>
              <a:t>основном </a:t>
            </a:r>
            <a:r>
              <a:rPr sz="2000" b="1" spc="-120" dirty="0">
                <a:latin typeface="Arial" panose="020B0604020202020204"/>
                <a:cs typeface="Arial" panose="020B0604020202020204"/>
              </a:rPr>
              <a:t>общем </a:t>
            </a:r>
            <a:r>
              <a:rPr sz="2000" b="1" spc="-135" dirty="0">
                <a:latin typeface="Arial" panose="020B0604020202020204"/>
                <a:cs typeface="Arial" panose="020B0604020202020204"/>
              </a:rPr>
              <a:t>образовании, </a:t>
            </a:r>
            <a:r>
              <a:rPr sz="2000" b="1" spc="-160" dirty="0">
                <a:latin typeface="Arial" panose="020B0604020202020204"/>
                <a:cs typeface="Arial" panose="020B0604020202020204"/>
              </a:rPr>
              <a:t>образцы </a:t>
            </a:r>
            <a:r>
              <a:rPr sz="2000" b="1" spc="-114" dirty="0">
                <a:latin typeface="Arial" panose="020B0604020202020204"/>
                <a:cs typeface="Arial" panose="020B0604020202020204"/>
              </a:rPr>
              <a:t>и </a:t>
            </a:r>
            <a:r>
              <a:rPr sz="2000" b="1" spc="-130" dirty="0">
                <a:latin typeface="Arial" panose="020B0604020202020204"/>
                <a:cs typeface="Arial" panose="020B0604020202020204"/>
              </a:rPr>
              <a:t>порядок</a:t>
            </a:r>
            <a:r>
              <a:rPr sz="2000" b="1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spc="-180" dirty="0">
                <a:latin typeface="Arial" panose="020B0604020202020204"/>
                <a:cs typeface="Arial" panose="020B0604020202020204"/>
              </a:rPr>
              <a:t>выдачи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ts val="2280"/>
              </a:lnSpc>
            </a:pPr>
            <a:r>
              <a:rPr sz="2000" b="1" spc="-145" dirty="0">
                <a:latin typeface="Arial" panose="020B0604020202020204"/>
                <a:cs typeface="Arial" panose="020B0604020202020204"/>
              </a:rPr>
              <a:t>которого </a:t>
            </a:r>
            <a:r>
              <a:rPr sz="2000" b="1" spc="-160" dirty="0">
                <a:latin typeface="Arial" panose="020B0604020202020204"/>
                <a:cs typeface="Arial" panose="020B0604020202020204"/>
              </a:rPr>
              <a:t>утверждаются </a:t>
            </a:r>
            <a:r>
              <a:rPr sz="2000" b="1" spc="-110" dirty="0">
                <a:latin typeface="Arial" panose="020B0604020202020204"/>
                <a:cs typeface="Arial" panose="020B0604020202020204"/>
              </a:rPr>
              <a:t>Минобрнауки</a:t>
            </a:r>
            <a:r>
              <a:rPr sz="2000" b="1" spc="-10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spc="-180" dirty="0">
                <a:latin typeface="Arial" panose="020B0604020202020204"/>
                <a:cs typeface="Arial" panose="020B0604020202020204"/>
              </a:rPr>
              <a:t>России.</a:t>
            </a:r>
            <a:endParaRPr sz="2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9724" y="2744723"/>
            <a:ext cx="4680585" cy="3502660"/>
          </a:xfrm>
          <a:prstGeom prst="rect">
            <a:avLst/>
          </a:prstGeom>
          <a:solidFill>
            <a:srgbClr val="B4C6E7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2125"/>
              </a:lnSpc>
            </a:pPr>
            <a:r>
              <a:rPr sz="2200" spc="-95" dirty="0">
                <a:latin typeface="Trebuchet MS" panose="020B0603020202020204"/>
                <a:cs typeface="Trebuchet MS" panose="020B0603020202020204"/>
              </a:rPr>
              <a:t>Итоговые </a:t>
            </a:r>
            <a:r>
              <a:rPr sz="2200" spc="-100" dirty="0">
                <a:latin typeface="Trebuchet MS" panose="020B0603020202020204"/>
                <a:cs typeface="Trebuchet MS" panose="020B0603020202020204"/>
              </a:rPr>
              <a:t>отметки </a:t>
            </a:r>
            <a:r>
              <a:rPr sz="2200" spc="-75" dirty="0">
                <a:latin typeface="Trebuchet MS" panose="020B0603020202020204"/>
                <a:cs typeface="Trebuchet MS" panose="020B0603020202020204"/>
              </a:rPr>
              <a:t>за </a:t>
            </a:r>
            <a:r>
              <a:rPr sz="2200" spc="-45" dirty="0">
                <a:latin typeface="Trebuchet MS" panose="020B0603020202020204"/>
                <a:cs typeface="Trebuchet MS" panose="020B0603020202020204"/>
              </a:rPr>
              <a:t>9 </a:t>
            </a:r>
            <a:r>
              <a:rPr sz="2200" spc="-135" dirty="0">
                <a:latin typeface="Trebuchet MS" panose="020B0603020202020204"/>
                <a:cs typeface="Trebuchet MS" panose="020B0603020202020204"/>
              </a:rPr>
              <a:t>класс</a:t>
            </a:r>
            <a:r>
              <a:rPr sz="2200" spc="-50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200" spc="-45" dirty="0">
                <a:latin typeface="Trebuchet MS" panose="020B0603020202020204"/>
                <a:cs typeface="Trebuchet MS" panose="020B0603020202020204"/>
              </a:rPr>
              <a:t>по</a:t>
            </a:r>
            <a:endParaRPr sz="2200">
              <a:latin typeface="Trebuchet MS" panose="020B0603020202020204"/>
              <a:cs typeface="Trebuchet MS" panose="020B0603020202020204"/>
            </a:endParaRPr>
          </a:p>
          <a:p>
            <a:pPr marL="91440" marR="240665" algn="just">
              <a:lnSpc>
                <a:spcPct val="80000"/>
              </a:lnSpc>
              <a:spcBef>
                <a:spcPts val="260"/>
              </a:spcBef>
            </a:pPr>
            <a:r>
              <a:rPr sz="2200" spc="-1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русскому </a:t>
            </a:r>
            <a:r>
              <a:rPr sz="2200" spc="-13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языку, </a:t>
            </a:r>
            <a:r>
              <a:rPr sz="2200" spc="-1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математике </a:t>
            </a:r>
            <a:r>
              <a:rPr sz="2200" spc="-7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и двум  </a:t>
            </a:r>
            <a:r>
              <a:rPr sz="2200" spc="-7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учебным </a:t>
            </a:r>
            <a:r>
              <a:rPr sz="2200" spc="-1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предметам, </a:t>
            </a:r>
            <a:r>
              <a:rPr sz="2200" spc="-75" dirty="0">
                <a:latin typeface="Trebuchet MS" panose="020B0603020202020204"/>
                <a:cs typeface="Trebuchet MS" panose="020B0603020202020204"/>
              </a:rPr>
              <a:t>сдаваемым</a:t>
            </a:r>
            <a:r>
              <a:rPr sz="2200" spc="-3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200" spc="-50" dirty="0">
                <a:latin typeface="Trebuchet MS" panose="020B0603020202020204"/>
                <a:cs typeface="Trebuchet MS" panose="020B0603020202020204"/>
              </a:rPr>
              <a:t>по  </a:t>
            </a:r>
            <a:r>
              <a:rPr sz="2200" spc="-65" dirty="0">
                <a:latin typeface="Trebuchet MS" panose="020B0603020202020204"/>
                <a:cs typeface="Trebuchet MS" panose="020B0603020202020204"/>
              </a:rPr>
              <a:t>выбору</a:t>
            </a:r>
            <a:r>
              <a:rPr sz="2200" spc="-16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200" spc="-110" dirty="0">
                <a:latin typeface="Trebuchet MS" panose="020B0603020202020204"/>
                <a:cs typeface="Trebuchet MS" panose="020B0603020202020204"/>
              </a:rPr>
              <a:t>обучающегося,</a:t>
            </a:r>
            <a:endParaRPr sz="2200">
              <a:latin typeface="Trebuchet MS" panose="020B0603020202020204"/>
              <a:cs typeface="Trebuchet MS" panose="020B0603020202020204"/>
            </a:endParaRPr>
          </a:p>
          <a:p>
            <a:pPr marL="1353185" marR="83185" indent="43815" algn="just">
              <a:lnSpc>
                <a:spcPct val="80000"/>
              </a:lnSpc>
              <a:spcBef>
                <a:spcPts val="995"/>
              </a:spcBef>
            </a:pPr>
            <a:r>
              <a:rPr sz="2200" spc="-105" dirty="0">
                <a:latin typeface="Trebuchet MS" panose="020B0603020202020204"/>
                <a:cs typeface="Trebuchet MS" panose="020B0603020202020204"/>
              </a:rPr>
              <a:t>определяются </a:t>
            </a:r>
            <a:r>
              <a:rPr sz="2200" spc="-12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как</a:t>
            </a:r>
            <a:r>
              <a:rPr sz="2200" spc="-229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200" spc="-10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среднее  </a:t>
            </a:r>
            <a:r>
              <a:rPr sz="2200" spc="-12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арифметическое </a:t>
            </a:r>
            <a:r>
              <a:rPr sz="2200" spc="-8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годовой</a:t>
            </a:r>
            <a:r>
              <a:rPr sz="2200" spc="-24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200" spc="-7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и  </a:t>
            </a:r>
            <a:r>
              <a:rPr sz="2200" spc="-6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экзаменационной</a:t>
            </a:r>
            <a:r>
              <a:rPr sz="2200" spc="-204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200" spc="-9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отметок</a:t>
            </a:r>
            <a:endParaRPr sz="2200">
              <a:latin typeface="Trebuchet MS" panose="020B0603020202020204"/>
              <a:cs typeface="Trebuchet MS" panose="020B0603020202020204"/>
            </a:endParaRPr>
          </a:p>
          <a:p>
            <a:pPr marL="1345565" marR="82550" indent="-268605" algn="just">
              <a:lnSpc>
                <a:spcPct val="80000"/>
              </a:lnSpc>
              <a:spcBef>
                <a:spcPts val="5"/>
              </a:spcBef>
            </a:pPr>
            <a:r>
              <a:rPr sz="2200" spc="-95" dirty="0">
                <a:latin typeface="Trebuchet MS" panose="020B0603020202020204"/>
                <a:cs typeface="Trebuchet MS" panose="020B0603020202020204"/>
              </a:rPr>
              <a:t>выпускника </a:t>
            </a:r>
            <a:r>
              <a:rPr sz="2200" spc="-75" dirty="0">
                <a:latin typeface="Trebuchet MS" panose="020B0603020202020204"/>
                <a:cs typeface="Trebuchet MS" panose="020B0603020202020204"/>
              </a:rPr>
              <a:t>и </a:t>
            </a:r>
            <a:r>
              <a:rPr sz="2200" spc="-114" dirty="0">
                <a:latin typeface="Trebuchet MS" panose="020B0603020202020204"/>
                <a:cs typeface="Trebuchet MS" panose="020B0603020202020204"/>
              </a:rPr>
              <a:t>выставляются</a:t>
            </a:r>
            <a:r>
              <a:rPr sz="2200" spc="-35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200" spc="-85" dirty="0">
                <a:latin typeface="Trebuchet MS" panose="020B0603020202020204"/>
                <a:cs typeface="Trebuchet MS" panose="020B0603020202020204"/>
              </a:rPr>
              <a:t>в  </a:t>
            </a:r>
            <a:r>
              <a:rPr sz="2200" spc="-135" dirty="0">
                <a:latin typeface="Trebuchet MS" panose="020B0603020202020204"/>
                <a:cs typeface="Trebuchet MS" panose="020B0603020202020204"/>
              </a:rPr>
              <a:t>аттестат </a:t>
            </a:r>
            <a:r>
              <a:rPr sz="2200" spc="-80" dirty="0">
                <a:latin typeface="Trebuchet MS" panose="020B0603020202020204"/>
                <a:cs typeface="Trebuchet MS" panose="020B0603020202020204"/>
              </a:rPr>
              <a:t>целыми </a:t>
            </a:r>
            <a:r>
              <a:rPr sz="2200" spc="-100" dirty="0">
                <a:latin typeface="Trebuchet MS" panose="020B0603020202020204"/>
                <a:cs typeface="Trebuchet MS" panose="020B0603020202020204"/>
              </a:rPr>
              <a:t>числами</a:t>
            </a:r>
            <a:r>
              <a:rPr sz="2200" spc="-30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200" spc="-85" dirty="0">
                <a:latin typeface="Trebuchet MS" panose="020B0603020202020204"/>
                <a:cs typeface="Trebuchet MS" panose="020B0603020202020204"/>
              </a:rPr>
              <a:t>в  </a:t>
            </a:r>
            <a:r>
              <a:rPr sz="2200" spc="-110" dirty="0">
                <a:latin typeface="Trebuchet MS" panose="020B0603020202020204"/>
                <a:cs typeface="Trebuchet MS" panose="020B0603020202020204"/>
              </a:rPr>
              <a:t>соответствии </a:t>
            </a:r>
            <a:r>
              <a:rPr sz="2200" spc="-165" dirty="0">
                <a:latin typeface="Trebuchet MS" panose="020B0603020202020204"/>
                <a:cs typeface="Trebuchet MS" panose="020B0603020202020204"/>
              </a:rPr>
              <a:t>с</a:t>
            </a:r>
            <a:r>
              <a:rPr sz="2200" spc="-24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200" spc="-75" dirty="0">
                <a:latin typeface="Trebuchet MS" panose="020B0603020202020204"/>
                <a:cs typeface="Trebuchet MS" panose="020B0603020202020204"/>
              </a:rPr>
              <a:t>правилами</a:t>
            </a:r>
            <a:endParaRPr sz="2200">
              <a:latin typeface="Trebuchet MS" panose="020B0603020202020204"/>
              <a:cs typeface="Trebuchet MS" panose="020B0603020202020204"/>
            </a:endParaRPr>
          </a:p>
          <a:p>
            <a:pPr marL="1059180">
              <a:lnSpc>
                <a:spcPts val="2110"/>
              </a:lnSpc>
            </a:pPr>
            <a:r>
              <a:rPr sz="2200" spc="-110" dirty="0">
                <a:latin typeface="Trebuchet MS" panose="020B0603020202020204"/>
                <a:cs typeface="Trebuchet MS" panose="020B0603020202020204"/>
              </a:rPr>
              <a:t>математического</a:t>
            </a:r>
            <a:r>
              <a:rPr sz="2200" spc="-13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200" spc="-125" dirty="0">
                <a:latin typeface="Trebuchet MS" panose="020B0603020202020204"/>
                <a:cs typeface="Trebuchet MS" panose="020B0603020202020204"/>
              </a:rPr>
              <a:t>округления.</a:t>
            </a:r>
            <a:endParaRPr sz="22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53684" y="2744723"/>
            <a:ext cx="5725795" cy="749935"/>
          </a:xfrm>
          <a:prstGeom prst="rect">
            <a:avLst/>
          </a:prstGeom>
          <a:solidFill>
            <a:srgbClr val="FFE699"/>
          </a:solidFill>
        </p:spPr>
        <p:txBody>
          <a:bodyPr vert="horz" wrap="square" lIns="0" tIns="43815" rIns="0" bIns="0" rtlCol="0">
            <a:spAutoFit/>
          </a:bodyPr>
          <a:lstStyle/>
          <a:p>
            <a:pPr marL="226060" marR="217805" algn="ctr">
              <a:lnSpc>
                <a:spcPct val="70000"/>
              </a:lnSpc>
              <a:spcBef>
                <a:spcPts val="345"/>
              </a:spcBef>
            </a:pPr>
            <a:r>
              <a:rPr sz="2000" spc="-85" dirty="0">
                <a:latin typeface="Trebuchet MS" panose="020B0603020202020204"/>
                <a:cs typeface="Trebuchet MS" panose="020B0603020202020204"/>
              </a:rPr>
              <a:t>Итоговые</a:t>
            </a:r>
            <a:r>
              <a:rPr sz="2000" spc="-17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90" dirty="0">
                <a:latin typeface="Trebuchet MS" panose="020B0603020202020204"/>
                <a:cs typeface="Trebuchet MS" panose="020B0603020202020204"/>
              </a:rPr>
              <a:t>отметки</a:t>
            </a:r>
            <a:r>
              <a:rPr sz="2000" spc="-18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65" dirty="0">
                <a:latin typeface="Trebuchet MS" panose="020B0603020202020204"/>
                <a:cs typeface="Trebuchet MS" panose="020B0603020202020204"/>
              </a:rPr>
              <a:t>за</a:t>
            </a:r>
            <a:r>
              <a:rPr sz="2000" spc="-15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35" dirty="0">
                <a:latin typeface="Trebuchet MS" panose="020B0603020202020204"/>
                <a:cs typeface="Trebuchet MS" panose="020B0603020202020204"/>
              </a:rPr>
              <a:t>9</a:t>
            </a:r>
            <a:r>
              <a:rPr sz="2000" spc="-16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120" dirty="0">
                <a:latin typeface="Trebuchet MS" panose="020B0603020202020204"/>
                <a:cs typeface="Trebuchet MS" panose="020B0603020202020204"/>
              </a:rPr>
              <a:t>класс</a:t>
            </a:r>
            <a:r>
              <a:rPr sz="2000" spc="-13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3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по</a:t>
            </a:r>
            <a:r>
              <a:rPr sz="2000" spc="-16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7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другим</a:t>
            </a:r>
            <a:r>
              <a:rPr sz="2000" spc="-19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6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учебным  </a:t>
            </a:r>
            <a:r>
              <a:rPr sz="2000" spc="-7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предметам </a:t>
            </a:r>
            <a:r>
              <a:rPr sz="2000" spc="-100" dirty="0">
                <a:latin typeface="Trebuchet MS" panose="020B0603020202020204"/>
                <a:cs typeface="Trebuchet MS" panose="020B0603020202020204"/>
              </a:rPr>
              <a:t>выставляются </a:t>
            </a:r>
            <a:r>
              <a:rPr sz="2000" spc="-60" dirty="0">
                <a:latin typeface="Trebuchet MS" panose="020B0603020202020204"/>
                <a:cs typeface="Trebuchet MS" panose="020B0603020202020204"/>
              </a:rPr>
              <a:t>на </a:t>
            </a:r>
            <a:r>
              <a:rPr sz="2000" spc="-75" dirty="0">
                <a:latin typeface="Trebuchet MS" panose="020B0603020202020204"/>
                <a:cs typeface="Trebuchet MS" panose="020B0603020202020204"/>
              </a:rPr>
              <a:t>основе </a:t>
            </a:r>
            <a:r>
              <a:rPr sz="2000" spc="-8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годовой  </a:t>
            </a:r>
            <a:r>
              <a:rPr sz="2000" spc="-9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отметки </a:t>
            </a:r>
            <a:r>
              <a:rPr sz="2000" spc="-85" dirty="0">
                <a:latin typeface="Trebuchet MS" panose="020B0603020202020204"/>
                <a:cs typeface="Trebuchet MS" panose="020B0603020202020204"/>
              </a:rPr>
              <a:t>выпускника </a:t>
            </a:r>
            <a:r>
              <a:rPr sz="2000" spc="-65" dirty="0">
                <a:latin typeface="Trebuchet MS" panose="020B0603020202020204"/>
                <a:cs typeface="Trebuchet MS" panose="020B0603020202020204"/>
              </a:rPr>
              <a:t>за </a:t>
            </a:r>
            <a:r>
              <a:rPr sz="2000" spc="-35" dirty="0">
                <a:latin typeface="Trebuchet MS" panose="020B0603020202020204"/>
                <a:cs typeface="Trebuchet MS" panose="020B0603020202020204"/>
              </a:rPr>
              <a:t>9</a:t>
            </a:r>
            <a:r>
              <a:rPr sz="2000" spc="-42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140" dirty="0">
                <a:latin typeface="Trebuchet MS" panose="020B0603020202020204"/>
                <a:cs typeface="Trebuchet MS" panose="020B0603020202020204"/>
              </a:rPr>
              <a:t>класс.</a:t>
            </a:r>
            <a:endParaRPr sz="20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63167" y="324611"/>
            <a:ext cx="2232660" cy="65836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853429" y="3641572"/>
            <a:ext cx="5674995" cy="2605405"/>
          </a:xfrm>
          <a:custGeom>
            <a:avLst/>
            <a:gdLst/>
            <a:ahLst/>
            <a:cxnLst/>
            <a:rect l="l" t="t" r="r" b="b"/>
            <a:pathLst>
              <a:path w="5674995" h="2605404">
                <a:moveTo>
                  <a:pt x="0" y="2605405"/>
                </a:moveTo>
                <a:lnTo>
                  <a:pt x="5674868" y="2605405"/>
                </a:lnTo>
                <a:lnTo>
                  <a:pt x="5674868" y="0"/>
                </a:lnTo>
                <a:lnTo>
                  <a:pt x="0" y="0"/>
                </a:lnTo>
                <a:lnTo>
                  <a:pt x="0" y="2605405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853429" y="3635121"/>
            <a:ext cx="0" cy="2631440"/>
          </a:xfrm>
          <a:custGeom>
            <a:avLst/>
            <a:gdLst/>
            <a:ahLst/>
            <a:cxnLst/>
            <a:rect l="l" t="t" r="r" b="b"/>
            <a:pathLst>
              <a:path h="2631440">
                <a:moveTo>
                  <a:pt x="0" y="0"/>
                </a:moveTo>
                <a:lnTo>
                  <a:pt x="0" y="263090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528297" y="3635121"/>
            <a:ext cx="0" cy="2631440"/>
          </a:xfrm>
          <a:custGeom>
            <a:avLst/>
            <a:gdLst/>
            <a:ahLst/>
            <a:cxnLst/>
            <a:rect l="l" t="t" r="r" b="b"/>
            <a:pathLst>
              <a:path h="2631440">
                <a:moveTo>
                  <a:pt x="0" y="0"/>
                </a:moveTo>
                <a:lnTo>
                  <a:pt x="0" y="263090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847079" y="3635121"/>
            <a:ext cx="5687695" cy="12700"/>
          </a:xfrm>
          <a:custGeom>
            <a:avLst/>
            <a:gdLst/>
            <a:ahLst/>
            <a:cxnLst/>
            <a:rect l="l" t="t" r="r" b="b"/>
            <a:pathLst>
              <a:path w="5687695" h="12700">
                <a:moveTo>
                  <a:pt x="0" y="12699"/>
                </a:moveTo>
                <a:lnTo>
                  <a:pt x="5687568" y="12699"/>
                </a:lnTo>
                <a:lnTo>
                  <a:pt x="5687568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847079" y="6246977"/>
            <a:ext cx="5687695" cy="0"/>
          </a:xfrm>
          <a:custGeom>
            <a:avLst/>
            <a:gdLst/>
            <a:ahLst/>
            <a:cxnLst/>
            <a:rect l="l" t="t" r="r" b="b"/>
            <a:pathLst>
              <a:path w="5687695">
                <a:moveTo>
                  <a:pt x="0" y="0"/>
                </a:moveTo>
                <a:lnTo>
                  <a:pt x="5687568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945759" y="3659835"/>
            <a:ext cx="55060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190" dirty="0">
                <a:latin typeface="Arial" panose="020B0604020202020204"/>
                <a:cs typeface="Arial" panose="020B0604020202020204"/>
              </a:rPr>
              <a:t>Аттестат </a:t>
            </a:r>
            <a:r>
              <a:rPr sz="1800" b="1" spc="-145" dirty="0">
                <a:latin typeface="Arial" panose="020B0604020202020204"/>
                <a:cs typeface="Arial" panose="020B0604020202020204"/>
              </a:rPr>
              <a:t>об </a:t>
            </a:r>
            <a:r>
              <a:rPr sz="1800" b="1" spc="-140" dirty="0">
                <a:latin typeface="Arial" panose="020B0604020202020204"/>
                <a:cs typeface="Arial" panose="020B0604020202020204"/>
              </a:rPr>
              <a:t>основном </a:t>
            </a:r>
            <a:r>
              <a:rPr sz="1800" b="1" spc="-110" dirty="0">
                <a:latin typeface="Arial" panose="020B0604020202020204"/>
                <a:cs typeface="Arial" panose="020B0604020202020204"/>
              </a:rPr>
              <a:t>общем </a:t>
            </a:r>
            <a:r>
              <a:rPr sz="1800" b="1" spc="-135" dirty="0">
                <a:latin typeface="Arial" panose="020B0604020202020204"/>
                <a:cs typeface="Arial" panose="020B0604020202020204"/>
              </a:rPr>
              <a:t>образовании</a:t>
            </a:r>
            <a:r>
              <a:rPr sz="1800" b="1" spc="-90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spc="-250" dirty="0">
                <a:latin typeface="Arial" panose="020B0604020202020204"/>
                <a:cs typeface="Arial" panose="020B0604020202020204"/>
              </a:rPr>
              <a:t>с </a:t>
            </a:r>
            <a:r>
              <a:rPr sz="1800" b="1" spc="-14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отличием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45759" y="3934714"/>
            <a:ext cx="38423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  <a:tabLst>
                <a:tab pos="1210945" algn="l"/>
                <a:tab pos="1346835" algn="l"/>
                <a:tab pos="1992630" algn="l"/>
                <a:tab pos="2785745" algn="l"/>
                <a:tab pos="3121025" algn="l"/>
              </a:tabLst>
            </a:pPr>
            <a:r>
              <a:rPr sz="1800" b="1" spc="-180" dirty="0">
                <a:latin typeface="Arial" panose="020B0604020202020204"/>
                <a:cs typeface="Arial" panose="020B0604020202020204"/>
              </a:rPr>
              <a:t>выд</a:t>
            </a:r>
            <a:r>
              <a:rPr sz="1800" b="1" spc="-150" dirty="0">
                <a:latin typeface="Arial" panose="020B0604020202020204"/>
                <a:cs typeface="Arial" panose="020B0604020202020204"/>
              </a:rPr>
              <a:t>а</a:t>
            </a:r>
            <a:r>
              <a:rPr sz="1800" b="1" spc="-200" dirty="0">
                <a:latin typeface="Arial" panose="020B0604020202020204"/>
                <a:cs typeface="Arial" panose="020B0604020202020204"/>
              </a:rPr>
              <a:t>ю</a:t>
            </a:r>
            <a:r>
              <a:rPr sz="1800" b="1" spc="-204" dirty="0">
                <a:latin typeface="Arial" panose="020B0604020202020204"/>
                <a:cs typeface="Arial" panose="020B0604020202020204"/>
              </a:rPr>
              <a:t>т</a:t>
            </a:r>
            <a:r>
              <a:rPr sz="1800" b="1" spc="-204" dirty="0">
                <a:latin typeface="Arial" panose="020B0604020202020204"/>
                <a:cs typeface="Arial" panose="020B0604020202020204"/>
              </a:rPr>
              <a:t>с</a:t>
            </a:r>
            <a:r>
              <a:rPr sz="1800" b="1" spc="-210" dirty="0">
                <a:latin typeface="Arial" panose="020B0604020202020204"/>
                <a:cs typeface="Arial" panose="020B0604020202020204"/>
              </a:rPr>
              <a:t>я</a:t>
            </a:r>
            <a:r>
              <a:rPr sz="1800" b="1" dirty="0">
                <a:latin typeface="Arial" panose="020B0604020202020204"/>
                <a:cs typeface="Arial" panose="020B0604020202020204"/>
              </a:rPr>
              <a:t>	</a:t>
            </a:r>
            <a:r>
              <a:rPr sz="1800" b="1" spc="-200" dirty="0">
                <a:latin typeface="Arial" panose="020B0604020202020204"/>
                <a:cs typeface="Arial" panose="020B0604020202020204"/>
              </a:rPr>
              <a:t>вып</a:t>
            </a:r>
            <a:r>
              <a:rPr sz="1800" b="1" spc="-175" dirty="0">
                <a:latin typeface="Arial" panose="020B0604020202020204"/>
                <a:cs typeface="Arial" panose="020B0604020202020204"/>
              </a:rPr>
              <a:t>у</a:t>
            </a:r>
            <a:r>
              <a:rPr sz="1800" b="1" spc="-120" dirty="0">
                <a:latin typeface="Arial" panose="020B0604020202020204"/>
                <a:cs typeface="Arial" panose="020B0604020202020204"/>
              </a:rPr>
              <a:t>скн</a:t>
            </a:r>
            <a:r>
              <a:rPr sz="1800" b="1" spc="-125" dirty="0">
                <a:latin typeface="Arial" panose="020B0604020202020204"/>
                <a:cs typeface="Arial" panose="020B0604020202020204"/>
              </a:rPr>
              <a:t>и</a:t>
            </a:r>
            <a:r>
              <a:rPr sz="1800" b="1" spc="-45" dirty="0">
                <a:latin typeface="Arial" panose="020B0604020202020204"/>
                <a:cs typeface="Arial" panose="020B0604020202020204"/>
              </a:rPr>
              <a:t>к</a:t>
            </a:r>
            <a:r>
              <a:rPr sz="1800" b="1" spc="-80" dirty="0">
                <a:latin typeface="Arial" panose="020B0604020202020204"/>
                <a:cs typeface="Arial" panose="020B0604020202020204"/>
              </a:rPr>
              <a:t>ам</a:t>
            </a:r>
            <a:r>
              <a:rPr sz="1800" b="1" dirty="0">
                <a:latin typeface="Arial" panose="020B0604020202020204"/>
                <a:cs typeface="Arial" panose="020B0604020202020204"/>
              </a:rPr>
              <a:t>	</a:t>
            </a:r>
            <a:r>
              <a:rPr sz="1800" b="1" spc="-90" dirty="0">
                <a:latin typeface="Arial" panose="020B0604020202020204"/>
                <a:cs typeface="Arial" panose="020B0604020202020204"/>
              </a:rPr>
              <a:t>9</a:t>
            </a:r>
            <a:r>
              <a:rPr sz="1800" b="1" dirty="0">
                <a:latin typeface="Arial" panose="020B0604020202020204"/>
                <a:cs typeface="Arial" panose="020B0604020202020204"/>
              </a:rPr>
              <a:t>	</a:t>
            </a:r>
            <a:r>
              <a:rPr sz="1800" b="1" spc="-145" dirty="0">
                <a:latin typeface="Arial" panose="020B0604020202020204"/>
                <a:cs typeface="Arial" panose="020B0604020202020204"/>
              </a:rPr>
              <a:t>кла</a:t>
            </a:r>
            <a:r>
              <a:rPr sz="1800" b="1" spc="-160" dirty="0">
                <a:latin typeface="Arial" panose="020B0604020202020204"/>
                <a:cs typeface="Arial" panose="020B0604020202020204"/>
              </a:rPr>
              <a:t>с</a:t>
            </a:r>
            <a:r>
              <a:rPr sz="1800" b="1" spc="-120" dirty="0">
                <a:latin typeface="Arial" panose="020B0604020202020204"/>
                <a:cs typeface="Arial" panose="020B0604020202020204"/>
              </a:rPr>
              <a:t>са,  </a:t>
            </a:r>
            <a:r>
              <a:rPr sz="1800" b="1" spc="-130" dirty="0">
                <a:latin typeface="Arial" panose="020B0604020202020204"/>
                <a:cs typeface="Arial" panose="020B0604020202020204"/>
              </a:rPr>
              <a:t>обучение		</a:t>
            </a:r>
            <a:r>
              <a:rPr sz="1800" b="1" spc="-140" dirty="0">
                <a:latin typeface="Arial" panose="020B0604020202020204"/>
                <a:cs typeface="Arial" panose="020B0604020202020204"/>
              </a:rPr>
              <a:t>по	</a:t>
            </a:r>
            <a:r>
              <a:rPr sz="1800" b="1" spc="-155" dirty="0">
                <a:latin typeface="Arial" panose="020B0604020202020204"/>
                <a:cs typeface="Arial" panose="020B0604020202020204"/>
              </a:rPr>
              <a:t>образовательным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996805" y="3934714"/>
            <a:ext cx="14528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670" marR="5080" indent="-154305">
              <a:lnSpc>
                <a:spcPct val="100000"/>
              </a:lnSpc>
              <a:spcBef>
                <a:spcPts val="100"/>
              </a:spcBef>
            </a:pPr>
            <a:r>
              <a:rPr sz="1800" b="1" spc="-140" dirty="0">
                <a:latin typeface="Arial" panose="020B0604020202020204"/>
                <a:cs typeface="Arial" panose="020B0604020202020204"/>
              </a:rPr>
              <a:t>зав</a:t>
            </a:r>
            <a:r>
              <a:rPr sz="1800" b="1" spc="-155" dirty="0">
                <a:latin typeface="Arial" panose="020B0604020202020204"/>
                <a:cs typeface="Arial" panose="020B0604020202020204"/>
              </a:rPr>
              <a:t>е</a:t>
            </a:r>
            <a:r>
              <a:rPr sz="1800" b="1" spc="-135" dirty="0">
                <a:latin typeface="Arial" panose="020B0604020202020204"/>
                <a:cs typeface="Arial" panose="020B0604020202020204"/>
              </a:rPr>
              <a:t>р</a:t>
            </a:r>
            <a:r>
              <a:rPr sz="1800" b="1" spc="-140" dirty="0">
                <a:latin typeface="Arial" panose="020B0604020202020204"/>
                <a:cs typeface="Arial" panose="020B0604020202020204"/>
              </a:rPr>
              <a:t>ш</a:t>
            </a:r>
            <a:r>
              <a:rPr sz="1800" b="1" spc="-105" dirty="0">
                <a:latin typeface="Arial" panose="020B0604020202020204"/>
                <a:cs typeface="Arial" panose="020B0604020202020204"/>
              </a:rPr>
              <a:t>и</a:t>
            </a:r>
            <a:r>
              <a:rPr sz="1800" b="1" spc="-150" dirty="0">
                <a:latin typeface="Arial" panose="020B0604020202020204"/>
                <a:cs typeface="Arial" panose="020B0604020202020204"/>
              </a:rPr>
              <a:t>в</a:t>
            </a:r>
            <a:r>
              <a:rPr sz="1800" b="1" spc="-210" dirty="0">
                <a:latin typeface="Arial" panose="020B0604020202020204"/>
                <a:cs typeface="Arial" panose="020B0604020202020204"/>
              </a:rPr>
              <a:t>ш</a:t>
            </a:r>
            <a:r>
              <a:rPr sz="1800" b="1" spc="-105" dirty="0">
                <a:latin typeface="Arial" panose="020B0604020202020204"/>
                <a:cs typeface="Arial" panose="020B0604020202020204"/>
              </a:rPr>
              <a:t>и</a:t>
            </a:r>
            <a:r>
              <a:rPr sz="1800" b="1" spc="-30" dirty="0">
                <a:latin typeface="Arial" panose="020B0604020202020204"/>
                <a:cs typeface="Arial" panose="020B0604020202020204"/>
              </a:rPr>
              <a:t>м  </a:t>
            </a:r>
            <a:r>
              <a:rPr sz="1800" b="1" spc="-135" dirty="0">
                <a:latin typeface="Arial" panose="020B0604020202020204"/>
                <a:cs typeface="Arial" panose="020B0604020202020204"/>
              </a:rPr>
              <a:t>п</a:t>
            </a:r>
            <a:r>
              <a:rPr sz="1800" b="1" spc="-145" dirty="0">
                <a:latin typeface="Arial" panose="020B0604020202020204"/>
                <a:cs typeface="Arial" panose="020B0604020202020204"/>
              </a:rPr>
              <a:t>р</a:t>
            </a:r>
            <a:r>
              <a:rPr sz="1800" b="1" spc="-120" dirty="0">
                <a:latin typeface="Arial" panose="020B0604020202020204"/>
                <a:cs typeface="Arial" panose="020B0604020202020204"/>
              </a:rPr>
              <a:t>ог</a:t>
            </a:r>
            <a:r>
              <a:rPr sz="1800" b="1" spc="-150" dirty="0">
                <a:latin typeface="Arial" panose="020B0604020202020204"/>
                <a:cs typeface="Arial" panose="020B0604020202020204"/>
              </a:rPr>
              <a:t>р</a:t>
            </a:r>
            <a:r>
              <a:rPr sz="1800" b="1" spc="-75" dirty="0">
                <a:latin typeface="Arial" panose="020B0604020202020204"/>
                <a:cs typeface="Arial" panose="020B0604020202020204"/>
              </a:rPr>
              <a:t>аммам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45759" y="4483354"/>
            <a:ext cx="550545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 spc="-150" dirty="0">
                <a:latin typeface="Arial" panose="020B0604020202020204"/>
                <a:cs typeface="Arial" panose="020B0604020202020204"/>
              </a:rPr>
              <a:t>основного </a:t>
            </a:r>
            <a:r>
              <a:rPr sz="1800" b="1" spc="-130" dirty="0">
                <a:latin typeface="Arial" panose="020B0604020202020204"/>
                <a:cs typeface="Arial" panose="020B0604020202020204"/>
              </a:rPr>
              <a:t>общего </a:t>
            </a:r>
            <a:r>
              <a:rPr sz="1800" b="1" spc="-135" dirty="0">
                <a:latin typeface="Arial" panose="020B0604020202020204"/>
                <a:cs typeface="Arial" panose="020B0604020202020204"/>
              </a:rPr>
              <a:t>образования, </a:t>
            </a:r>
            <a:r>
              <a:rPr sz="1800" b="1" spc="-150" dirty="0">
                <a:latin typeface="Arial" panose="020B0604020202020204"/>
                <a:cs typeface="Arial" panose="020B0604020202020204"/>
              </a:rPr>
              <a:t>успешно </a:t>
            </a:r>
            <a:r>
              <a:rPr sz="1800" b="1" spc="-120" dirty="0">
                <a:latin typeface="Arial" panose="020B0604020202020204"/>
                <a:cs typeface="Arial" panose="020B0604020202020204"/>
              </a:rPr>
              <a:t>прошедшим  </a:t>
            </a:r>
            <a:r>
              <a:rPr sz="1800" b="1" spc="-195" dirty="0">
                <a:latin typeface="Arial" panose="020B0604020202020204"/>
                <a:cs typeface="Arial" panose="020B0604020202020204"/>
              </a:rPr>
              <a:t>ГИА </a:t>
            </a:r>
            <a:r>
              <a:rPr sz="1800" b="1" spc="-110" dirty="0">
                <a:latin typeface="Arial" panose="020B0604020202020204"/>
                <a:cs typeface="Arial" panose="020B0604020202020204"/>
              </a:rPr>
              <a:t>(без </a:t>
            </a:r>
            <a:r>
              <a:rPr sz="1800" b="1" spc="-150" dirty="0">
                <a:latin typeface="Arial" panose="020B0604020202020204"/>
                <a:cs typeface="Arial" panose="020B0604020202020204"/>
              </a:rPr>
              <a:t>учета </a:t>
            </a:r>
            <a:r>
              <a:rPr sz="1800" b="1" spc="-165" dirty="0">
                <a:latin typeface="Arial" panose="020B0604020202020204"/>
                <a:cs typeface="Arial" panose="020B0604020202020204"/>
              </a:rPr>
              <a:t>результатов, </a:t>
            </a:r>
            <a:r>
              <a:rPr sz="1800" b="1" spc="-160" dirty="0">
                <a:latin typeface="Arial" panose="020B0604020202020204"/>
                <a:cs typeface="Arial" panose="020B0604020202020204"/>
              </a:rPr>
              <a:t>полученных </a:t>
            </a:r>
            <a:r>
              <a:rPr sz="1800" b="1" spc="-130" dirty="0">
                <a:latin typeface="Arial" panose="020B0604020202020204"/>
                <a:cs typeface="Arial" panose="020B0604020202020204"/>
              </a:rPr>
              <a:t>при  </a:t>
            </a:r>
            <a:r>
              <a:rPr sz="1800" b="1" spc="-120" dirty="0">
                <a:latin typeface="Arial" panose="020B0604020202020204"/>
                <a:cs typeface="Arial" panose="020B0604020202020204"/>
              </a:rPr>
              <a:t>прохождении</a:t>
            </a:r>
            <a:r>
              <a:rPr sz="1800" b="1" spc="260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spc="-15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повторной </a:t>
            </a:r>
            <a:r>
              <a:rPr sz="1800" b="1" spc="-160" dirty="0">
                <a:latin typeface="Arial" panose="020B0604020202020204"/>
                <a:cs typeface="Arial" panose="020B0604020202020204"/>
              </a:rPr>
              <a:t>государственной </a:t>
            </a:r>
            <a:r>
              <a:rPr sz="1800" b="1" spc="-150" dirty="0">
                <a:latin typeface="Arial" panose="020B0604020202020204"/>
                <a:cs typeface="Arial" panose="020B0604020202020204"/>
              </a:rPr>
              <a:t>итоговой  </a:t>
            </a:r>
            <a:r>
              <a:rPr sz="1800" b="1" spc="-140" dirty="0">
                <a:latin typeface="Arial" panose="020B0604020202020204"/>
                <a:cs typeface="Arial" panose="020B0604020202020204"/>
              </a:rPr>
              <a:t>аттестации) </a:t>
            </a:r>
            <a:r>
              <a:rPr sz="1800" b="1" spc="-105" dirty="0">
                <a:latin typeface="Arial" panose="020B0604020202020204"/>
                <a:cs typeface="Arial" panose="020B0604020202020204"/>
              </a:rPr>
              <a:t>и имеющим </a:t>
            </a:r>
            <a:r>
              <a:rPr sz="1800" b="1" spc="-16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итоговые </a:t>
            </a:r>
            <a:r>
              <a:rPr sz="1800" b="1" spc="-114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отметки </a:t>
            </a:r>
            <a:r>
              <a:rPr sz="1800" b="1" spc="-1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"отлично"  </a:t>
            </a:r>
            <a:r>
              <a:rPr sz="1800" b="1" spc="-135" dirty="0">
                <a:latin typeface="Arial" panose="020B0604020202020204"/>
                <a:cs typeface="Arial" panose="020B0604020202020204"/>
              </a:rPr>
              <a:t>по </a:t>
            </a:r>
            <a:r>
              <a:rPr sz="1800" b="1" spc="-160" dirty="0">
                <a:latin typeface="Arial" panose="020B0604020202020204"/>
                <a:cs typeface="Arial" panose="020B0604020202020204"/>
              </a:rPr>
              <a:t>всем </a:t>
            </a:r>
            <a:r>
              <a:rPr sz="1800" b="1" spc="-145" dirty="0">
                <a:latin typeface="Arial" panose="020B0604020202020204"/>
                <a:cs typeface="Arial" panose="020B0604020202020204"/>
              </a:rPr>
              <a:t>учебным </a:t>
            </a:r>
            <a:r>
              <a:rPr sz="1800" b="1" spc="-110" dirty="0">
                <a:latin typeface="Arial" panose="020B0604020202020204"/>
                <a:cs typeface="Arial" panose="020B0604020202020204"/>
              </a:rPr>
              <a:t>предметам </a:t>
            </a:r>
            <a:r>
              <a:rPr sz="1800" b="1" spc="-135" dirty="0">
                <a:latin typeface="Arial" panose="020B0604020202020204"/>
                <a:cs typeface="Arial" panose="020B0604020202020204"/>
              </a:rPr>
              <a:t>учебного плана </a:t>
            </a:r>
            <a:r>
              <a:rPr sz="1800" b="1" spc="-110" dirty="0">
                <a:latin typeface="Arial" panose="020B0604020202020204"/>
                <a:cs typeface="Arial" panose="020B0604020202020204"/>
              </a:rPr>
              <a:t>на  </a:t>
            </a:r>
            <a:r>
              <a:rPr sz="1800" b="1" spc="-140" dirty="0">
                <a:latin typeface="Arial" panose="020B0604020202020204"/>
                <a:cs typeface="Arial" panose="020B0604020202020204"/>
              </a:rPr>
              <a:t>уровне </a:t>
            </a:r>
            <a:r>
              <a:rPr sz="1800" b="1" spc="-150" dirty="0">
                <a:latin typeface="Arial" panose="020B0604020202020204"/>
                <a:cs typeface="Arial" panose="020B0604020202020204"/>
              </a:rPr>
              <a:t>основного </a:t>
            </a:r>
            <a:r>
              <a:rPr sz="1800" b="1" spc="-130" dirty="0">
                <a:latin typeface="Arial" panose="020B0604020202020204"/>
                <a:cs typeface="Arial" panose="020B0604020202020204"/>
              </a:rPr>
              <a:t>общего</a:t>
            </a:r>
            <a:r>
              <a:rPr sz="1800" b="1" spc="-60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spc="-125" dirty="0">
                <a:latin typeface="Arial" panose="020B0604020202020204"/>
                <a:cs typeface="Arial" panose="020B0604020202020204"/>
              </a:rPr>
              <a:t>образования.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6097</Words>
  <Application>WPS Presentation</Application>
  <PresentationFormat>On-screen Show (4:3)</PresentationFormat>
  <Paragraphs>136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9" baseType="lpstr">
      <vt:lpstr>Arial</vt:lpstr>
      <vt:lpstr>SimSun</vt:lpstr>
      <vt:lpstr>Wingdings</vt:lpstr>
      <vt:lpstr>Arial</vt:lpstr>
      <vt:lpstr>Times New Roman</vt:lpstr>
      <vt:lpstr>Trebuchet MS</vt:lpstr>
      <vt:lpstr>Wingdings 2</vt:lpstr>
      <vt:lpstr>Gill Sans MT</vt:lpstr>
      <vt:lpstr>Trebuchet MS</vt:lpstr>
      <vt:lpstr>Microsoft YaHei</vt:lpstr>
      <vt:lpstr/>
      <vt:lpstr>Arial Unicode MS</vt:lpstr>
      <vt:lpstr>Calibri</vt:lpstr>
      <vt:lpstr>Segoe Print</vt:lpstr>
      <vt:lpstr>Office Theme</vt:lpstr>
      <vt:lpstr>PowerPoint 演示文稿</vt:lpstr>
      <vt:lpstr>PowerPoint 演示文稿</vt:lpstr>
      <vt:lpstr>ПОРЯДОК	ПРОВЕДЕНИЯ</vt:lpstr>
      <vt:lpstr>PowerPoint 演示文稿</vt:lpstr>
      <vt:lpstr>PowerPoint 演示文稿</vt:lpstr>
      <vt:lpstr>PowerPoint 演示文稿</vt:lpstr>
      <vt:lpstr>РАСПИСАНИЕ ОГЭ-2020</vt:lpstr>
      <vt:lpstr>ОЦЕНКА РЕЗУЛЬТАТОВ ОГЭ</vt:lpstr>
      <vt:lpstr>УСЛОВИЯ ПОЛУЧЕНИЯ АТТЕСТАТА</vt:lpstr>
      <vt:lpstr>Повторная аттестация</vt:lpstr>
      <vt:lpstr>Что необходимо иметь с собой на экзаменах</vt:lpstr>
      <vt:lpstr>Аппеляция</vt:lpstr>
      <vt:lpstr>ПОЛЕЗНЫЕ САЙТЫ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https://infourok.ru/prezentaciya-k-roditelskomu-sobraniyu-oge-3334690.html</dc:title>
  <dc:creator>HP</dc:creator>
  <cp:lastModifiedBy>светлана</cp:lastModifiedBy>
  <cp:revision>3</cp:revision>
  <dcterms:created xsi:type="dcterms:W3CDTF">2019-11-16T15:14:00Z</dcterms:created>
  <dcterms:modified xsi:type="dcterms:W3CDTF">2019-11-19T03:43:56Z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2019-11-16T00:00:00Z</vt:filetime>
  </property>
  <property fmtid="{D5CDD505-2E9C-101B-9397-08002B2CF9AE}" pid="5" name="KSOProductBuildVer">
    <vt:lpwstr>1049-11.2.0.9031</vt:lpwstr>
  </property>
</Properties>
</file>